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153"/>
  </p:notesMasterIdLst>
  <p:handoutMasterIdLst>
    <p:handoutMasterId r:id="rId154"/>
  </p:handoutMasterIdLst>
  <p:sldIdLst>
    <p:sldId id="256" r:id="rId2"/>
    <p:sldId id="378" r:id="rId3"/>
    <p:sldId id="272" r:id="rId4"/>
    <p:sldId id="258" r:id="rId5"/>
    <p:sldId id="259" r:id="rId6"/>
    <p:sldId id="262" r:id="rId7"/>
    <p:sldId id="263" r:id="rId8"/>
    <p:sldId id="334" r:id="rId9"/>
    <p:sldId id="273" r:id="rId10"/>
    <p:sldId id="274" r:id="rId11"/>
    <p:sldId id="617" r:id="rId12"/>
    <p:sldId id="598" r:id="rId13"/>
    <p:sldId id="618" r:id="rId14"/>
    <p:sldId id="619" r:id="rId15"/>
    <p:sldId id="602" r:id="rId16"/>
    <p:sldId id="603" r:id="rId17"/>
    <p:sldId id="281" r:id="rId18"/>
    <p:sldId id="600" r:id="rId19"/>
    <p:sldId id="601" r:id="rId20"/>
    <p:sldId id="595" r:id="rId21"/>
    <p:sldId id="573" r:id="rId22"/>
    <p:sldId id="282" r:id="rId23"/>
    <p:sldId id="284" r:id="rId24"/>
    <p:sldId id="285" r:id="rId25"/>
    <p:sldId id="393" r:id="rId26"/>
    <p:sldId id="394" r:id="rId27"/>
    <p:sldId id="266" r:id="rId28"/>
    <p:sldId id="291" r:id="rId29"/>
    <p:sldId id="292" r:id="rId30"/>
    <p:sldId id="293" r:id="rId31"/>
    <p:sldId id="549" r:id="rId32"/>
    <p:sldId id="550" r:id="rId33"/>
    <p:sldId id="294" r:id="rId34"/>
    <p:sldId id="295" r:id="rId35"/>
    <p:sldId id="296" r:id="rId36"/>
    <p:sldId id="297" r:id="rId37"/>
    <p:sldId id="298" r:id="rId38"/>
    <p:sldId id="299" r:id="rId39"/>
    <p:sldId id="596" r:id="rId40"/>
    <p:sldId id="567" r:id="rId41"/>
    <p:sldId id="557" r:id="rId42"/>
    <p:sldId id="558" r:id="rId43"/>
    <p:sldId id="300" r:id="rId44"/>
    <p:sldId id="606" r:id="rId45"/>
    <p:sldId id="579" r:id="rId46"/>
    <p:sldId id="301" r:id="rId47"/>
    <p:sldId id="462" r:id="rId48"/>
    <p:sldId id="463" r:id="rId49"/>
    <p:sldId id="303" r:id="rId50"/>
    <p:sldId id="465" r:id="rId51"/>
    <p:sldId id="466" r:id="rId52"/>
    <p:sldId id="469" r:id="rId53"/>
    <p:sldId id="568" r:id="rId54"/>
    <p:sldId id="305" r:id="rId55"/>
    <p:sldId id="470" r:id="rId56"/>
    <p:sldId id="477" r:id="rId57"/>
    <p:sldId id="570" r:id="rId58"/>
    <p:sldId id="479" r:id="rId59"/>
    <p:sldId id="480" r:id="rId60"/>
    <p:sldId id="482" r:id="rId61"/>
    <p:sldId id="487" r:id="rId62"/>
    <p:sldId id="577" r:id="rId63"/>
    <p:sldId id="580" r:id="rId64"/>
    <p:sldId id="357" r:id="rId65"/>
    <p:sldId id="593" r:id="rId66"/>
    <p:sldId id="589" r:id="rId67"/>
    <p:sldId id="590" r:id="rId68"/>
    <p:sldId id="591" r:id="rId69"/>
    <p:sldId id="267" r:id="rId70"/>
    <p:sldId id="500" r:id="rId71"/>
    <p:sldId id="501" r:id="rId72"/>
    <p:sldId id="607" r:id="rId73"/>
    <p:sldId id="503" r:id="rId74"/>
    <p:sldId id="504" r:id="rId75"/>
    <p:sldId id="505" r:id="rId76"/>
    <p:sldId id="483" r:id="rId77"/>
    <p:sldId id="506" r:id="rId78"/>
    <p:sldId id="544" r:id="rId79"/>
    <p:sldId id="608" r:id="rId80"/>
    <p:sldId id="268" r:id="rId81"/>
    <p:sldId id="575" r:id="rId82"/>
    <p:sldId id="576" r:id="rId83"/>
    <p:sldId id="311" r:id="rId84"/>
    <p:sldId id="313" r:id="rId85"/>
    <p:sldId id="314" r:id="rId86"/>
    <p:sldId id="615" r:id="rId87"/>
    <p:sldId id="315" r:id="rId88"/>
    <p:sldId id="316" r:id="rId89"/>
    <p:sldId id="319" r:id="rId90"/>
    <p:sldId id="317" r:id="rId91"/>
    <p:sldId id="318" r:id="rId92"/>
    <p:sldId id="620" r:id="rId93"/>
    <p:sldId id="616" r:id="rId94"/>
    <p:sldId id="269" r:id="rId95"/>
    <p:sldId id="320" r:id="rId96"/>
    <p:sldId id="321" r:id="rId97"/>
    <p:sldId id="322" r:id="rId98"/>
    <p:sldId id="323" r:id="rId99"/>
    <p:sldId id="324" r:id="rId100"/>
    <p:sldId id="325" r:id="rId101"/>
    <p:sldId id="326" r:id="rId102"/>
    <p:sldId id="327" r:id="rId103"/>
    <p:sldId id="328" r:id="rId104"/>
    <p:sldId id="329" r:id="rId105"/>
    <p:sldId id="330" r:id="rId106"/>
    <p:sldId id="587" r:id="rId107"/>
    <p:sldId id="331" r:id="rId108"/>
    <p:sldId id="332" r:id="rId109"/>
    <p:sldId id="336" r:id="rId110"/>
    <p:sldId id="611" r:id="rId111"/>
    <p:sldId id="610" r:id="rId112"/>
    <p:sldId id="339" r:id="rId113"/>
    <p:sldId id="340" r:id="rId114"/>
    <p:sldId id="341" r:id="rId115"/>
    <p:sldId id="342" r:id="rId116"/>
    <p:sldId id="343" r:id="rId117"/>
    <p:sldId id="581" r:id="rId118"/>
    <p:sldId id="609" r:id="rId119"/>
    <p:sldId id="582" r:id="rId120"/>
    <p:sldId id="583" r:id="rId121"/>
    <p:sldId id="584" r:id="rId122"/>
    <p:sldId id="585" r:id="rId123"/>
    <p:sldId id="354" r:id="rId124"/>
    <p:sldId id="355" r:id="rId125"/>
    <p:sldId id="270" r:id="rId126"/>
    <p:sldId id="419" r:id="rId127"/>
    <p:sldId id="420" r:id="rId128"/>
    <p:sldId id="421" r:id="rId129"/>
    <p:sldId id="422" r:id="rId130"/>
    <p:sldId id="423" r:id="rId131"/>
    <p:sldId id="425" r:id="rId132"/>
    <p:sldId id="426" r:id="rId133"/>
    <p:sldId id="432" r:id="rId134"/>
    <p:sldId id="435" r:id="rId135"/>
    <p:sldId id="436" r:id="rId136"/>
    <p:sldId id="444" r:id="rId137"/>
    <p:sldId id="451" r:id="rId138"/>
    <p:sldId id="453" r:id="rId139"/>
    <p:sldId id="454" r:id="rId140"/>
    <p:sldId id="457" r:id="rId141"/>
    <p:sldId id="459" r:id="rId142"/>
    <p:sldId id="588" r:id="rId143"/>
    <p:sldId id="536" r:id="rId144"/>
    <p:sldId id="543" r:id="rId145"/>
    <p:sldId id="612" r:id="rId146"/>
    <p:sldId id="369" r:id="rId147"/>
    <p:sldId id="614" r:id="rId148"/>
    <p:sldId id="613" r:id="rId149"/>
    <p:sldId id="370" r:id="rId150"/>
    <p:sldId id="372" r:id="rId151"/>
    <p:sldId id="271" r:id="rId152"/>
  </p:sldIdLst>
  <p:sldSz cx="9144000" cy="6858000" type="screen4x3"/>
  <p:notesSz cx="9236075"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E65E8DD-4E34-4C90-A9D7-1E68CA1E1116}">
          <p14:sldIdLst>
            <p14:sldId id="256"/>
            <p14:sldId id="378"/>
            <p14:sldId id="272"/>
            <p14:sldId id="258"/>
            <p14:sldId id="259"/>
            <p14:sldId id="262"/>
            <p14:sldId id="263"/>
            <p14:sldId id="334"/>
            <p14:sldId id="273"/>
            <p14:sldId id="274"/>
            <p14:sldId id="617"/>
            <p14:sldId id="598"/>
            <p14:sldId id="618"/>
            <p14:sldId id="619"/>
            <p14:sldId id="602"/>
            <p14:sldId id="603"/>
            <p14:sldId id="281"/>
            <p14:sldId id="600"/>
            <p14:sldId id="601"/>
            <p14:sldId id="595"/>
            <p14:sldId id="573"/>
            <p14:sldId id="282"/>
          </p14:sldIdLst>
        </p14:section>
        <p14:section name="Untitled Section" id="{4E7E90FD-68B5-481E-A02F-844398D422AB}">
          <p14:sldIdLst>
            <p14:sldId id="284"/>
            <p14:sldId id="285"/>
            <p14:sldId id="393"/>
            <p14:sldId id="394"/>
            <p14:sldId id="266"/>
            <p14:sldId id="291"/>
            <p14:sldId id="292"/>
            <p14:sldId id="293"/>
            <p14:sldId id="549"/>
            <p14:sldId id="550"/>
            <p14:sldId id="294"/>
            <p14:sldId id="295"/>
            <p14:sldId id="296"/>
            <p14:sldId id="297"/>
            <p14:sldId id="298"/>
            <p14:sldId id="299"/>
            <p14:sldId id="596"/>
            <p14:sldId id="567"/>
            <p14:sldId id="557"/>
            <p14:sldId id="558"/>
            <p14:sldId id="300"/>
            <p14:sldId id="606"/>
            <p14:sldId id="579"/>
            <p14:sldId id="301"/>
            <p14:sldId id="462"/>
            <p14:sldId id="463"/>
            <p14:sldId id="303"/>
            <p14:sldId id="465"/>
            <p14:sldId id="466"/>
            <p14:sldId id="469"/>
            <p14:sldId id="568"/>
            <p14:sldId id="305"/>
            <p14:sldId id="470"/>
            <p14:sldId id="477"/>
            <p14:sldId id="570"/>
            <p14:sldId id="479"/>
            <p14:sldId id="480"/>
            <p14:sldId id="482"/>
            <p14:sldId id="487"/>
            <p14:sldId id="577"/>
            <p14:sldId id="580"/>
            <p14:sldId id="357"/>
            <p14:sldId id="593"/>
            <p14:sldId id="589"/>
            <p14:sldId id="590"/>
            <p14:sldId id="591"/>
            <p14:sldId id="267"/>
            <p14:sldId id="500"/>
            <p14:sldId id="501"/>
            <p14:sldId id="607"/>
            <p14:sldId id="503"/>
            <p14:sldId id="504"/>
            <p14:sldId id="505"/>
            <p14:sldId id="483"/>
            <p14:sldId id="506"/>
            <p14:sldId id="544"/>
            <p14:sldId id="608"/>
            <p14:sldId id="268"/>
            <p14:sldId id="575"/>
            <p14:sldId id="576"/>
            <p14:sldId id="311"/>
            <p14:sldId id="313"/>
            <p14:sldId id="314"/>
            <p14:sldId id="615"/>
            <p14:sldId id="315"/>
            <p14:sldId id="316"/>
            <p14:sldId id="319"/>
            <p14:sldId id="317"/>
            <p14:sldId id="318"/>
            <p14:sldId id="620"/>
            <p14:sldId id="616"/>
            <p14:sldId id="269"/>
            <p14:sldId id="320"/>
            <p14:sldId id="321"/>
            <p14:sldId id="322"/>
            <p14:sldId id="323"/>
            <p14:sldId id="324"/>
            <p14:sldId id="325"/>
            <p14:sldId id="326"/>
            <p14:sldId id="327"/>
            <p14:sldId id="328"/>
            <p14:sldId id="329"/>
            <p14:sldId id="330"/>
            <p14:sldId id="587"/>
            <p14:sldId id="331"/>
            <p14:sldId id="332"/>
            <p14:sldId id="336"/>
            <p14:sldId id="611"/>
            <p14:sldId id="610"/>
            <p14:sldId id="339"/>
            <p14:sldId id="340"/>
            <p14:sldId id="341"/>
            <p14:sldId id="342"/>
            <p14:sldId id="343"/>
            <p14:sldId id="581"/>
            <p14:sldId id="609"/>
            <p14:sldId id="582"/>
            <p14:sldId id="583"/>
            <p14:sldId id="584"/>
            <p14:sldId id="585"/>
            <p14:sldId id="354"/>
            <p14:sldId id="355"/>
            <p14:sldId id="270"/>
            <p14:sldId id="419"/>
            <p14:sldId id="420"/>
            <p14:sldId id="421"/>
            <p14:sldId id="422"/>
            <p14:sldId id="423"/>
            <p14:sldId id="425"/>
            <p14:sldId id="426"/>
            <p14:sldId id="432"/>
            <p14:sldId id="435"/>
            <p14:sldId id="436"/>
            <p14:sldId id="444"/>
            <p14:sldId id="451"/>
            <p14:sldId id="453"/>
            <p14:sldId id="454"/>
            <p14:sldId id="457"/>
            <p14:sldId id="459"/>
            <p14:sldId id="588"/>
            <p14:sldId id="536"/>
            <p14:sldId id="543"/>
            <p14:sldId id="612"/>
            <p14:sldId id="369"/>
            <p14:sldId id="614"/>
            <p14:sldId id="613"/>
            <p14:sldId id="370"/>
            <p14:sldId id="372"/>
            <p14:sldId id="27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208" userDrawn="1">
          <p15:clr>
            <a:srgbClr val="A4A3A4"/>
          </p15:clr>
        </p15:guide>
        <p15:guide id="2" pos="290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AA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7220" autoAdjust="0"/>
    <p:restoredTop sz="85874" autoAdjust="0"/>
  </p:normalViewPr>
  <p:slideViewPr>
    <p:cSldViewPr>
      <p:cViewPr varScale="1">
        <p:scale>
          <a:sx n="47" d="100"/>
          <a:sy n="47" d="100"/>
        </p:scale>
        <p:origin x="1001" y="51"/>
      </p:cViewPr>
      <p:guideLst>
        <p:guide orient="horz" pos="2160"/>
        <p:guide pos="2880"/>
      </p:guideLst>
    </p:cSldViewPr>
  </p:slideViewPr>
  <p:outlineViewPr>
    <p:cViewPr>
      <p:scale>
        <a:sx n="33" d="100"/>
        <a:sy n="33" d="100"/>
      </p:scale>
      <p:origin x="0" y="-17911"/>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88" d="100"/>
          <a:sy n="88" d="100"/>
        </p:scale>
        <p:origin x="2011" y="53"/>
      </p:cViewPr>
      <p:guideLst>
        <p:guide orient="horz" pos="2208"/>
        <p:guide pos="2909"/>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handoutMaster" Target="handoutMasters/handout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B9023A8-EEF6-4B12-AB55-D7F9CBC933CC}"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US"/>
        </a:p>
      </dgm:t>
    </dgm:pt>
    <dgm:pt modelId="{2DEFC3B1-7302-4B4C-964A-1CCAB934E4F5}">
      <dgm:prSet phldrT="[Text]"/>
      <dgm:spPr>
        <a:solidFill>
          <a:srgbClr val="0070C0"/>
        </a:solidFill>
      </dgm:spPr>
      <dgm:t>
        <a:bodyPr/>
        <a:lstStyle/>
        <a:p>
          <a:pPr algn="ctr"/>
          <a:r>
            <a:rPr lang="en-US" dirty="0"/>
            <a:t>Financial</a:t>
          </a:r>
        </a:p>
      </dgm:t>
    </dgm:pt>
    <dgm:pt modelId="{A1193118-72E2-4963-AC76-26CFB5E2DA99}" type="parTrans" cxnId="{29A72FB2-EB2E-4741-89A7-986002F7742E}">
      <dgm:prSet/>
      <dgm:spPr/>
      <dgm:t>
        <a:bodyPr/>
        <a:lstStyle/>
        <a:p>
          <a:pPr algn="r"/>
          <a:endParaRPr lang="en-US"/>
        </a:p>
      </dgm:t>
    </dgm:pt>
    <dgm:pt modelId="{BDF7DF78-773B-4476-99DE-48F216401EDC}" type="sibTrans" cxnId="{29A72FB2-EB2E-4741-89A7-986002F7742E}">
      <dgm:prSet/>
      <dgm:spPr/>
      <dgm:t>
        <a:bodyPr/>
        <a:lstStyle/>
        <a:p>
          <a:pPr algn="r"/>
          <a:endParaRPr lang="en-US"/>
        </a:p>
      </dgm:t>
    </dgm:pt>
    <dgm:pt modelId="{63FDF524-DB1D-40BC-8ACE-A041B42B024A}">
      <dgm:prSet phldrT="[Text]"/>
      <dgm:spPr/>
      <dgm:t>
        <a:bodyPr/>
        <a:lstStyle/>
        <a:p>
          <a:pPr algn="l"/>
          <a:r>
            <a:rPr lang="en-US" dirty="0"/>
            <a:t>Lissa has a financial arrangements with WVSHU for this presentation</a:t>
          </a:r>
        </a:p>
      </dgm:t>
    </dgm:pt>
    <dgm:pt modelId="{DEE53A48-0186-4723-ACBF-38AD76F60112}" type="parTrans" cxnId="{80258FC0-435B-4480-8816-341D30504C39}">
      <dgm:prSet/>
      <dgm:spPr/>
      <dgm:t>
        <a:bodyPr/>
        <a:lstStyle/>
        <a:p>
          <a:pPr algn="r"/>
          <a:endParaRPr lang="en-US"/>
        </a:p>
      </dgm:t>
    </dgm:pt>
    <dgm:pt modelId="{0AC67B07-4CD6-419A-A79D-A50AD1A5BD18}" type="sibTrans" cxnId="{80258FC0-435B-4480-8816-341D30504C39}">
      <dgm:prSet/>
      <dgm:spPr/>
      <dgm:t>
        <a:bodyPr/>
        <a:lstStyle/>
        <a:p>
          <a:pPr algn="r"/>
          <a:endParaRPr lang="en-US"/>
        </a:p>
      </dgm:t>
    </dgm:pt>
    <dgm:pt modelId="{947EEAD4-F2DC-4237-8F52-E10F3A7EEC24}">
      <dgm:prSet phldrT="[Text]"/>
      <dgm:spPr/>
      <dgm:t>
        <a:bodyPr/>
        <a:lstStyle/>
        <a:p>
          <a:pPr algn="l"/>
          <a:r>
            <a:rPr lang="en-US" dirty="0"/>
            <a:t>Lissa published a book on the CCSS and SLPs with Plural Publishing </a:t>
          </a:r>
        </a:p>
      </dgm:t>
    </dgm:pt>
    <dgm:pt modelId="{C10790BE-E089-4CE2-B5C0-07EBAD9EEE79}" type="parTrans" cxnId="{F37CB9F9-2599-4094-9B7A-46C7C88C8B11}">
      <dgm:prSet/>
      <dgm:spPr/>
      <dgm:t>
        <a:bodyPr/>
        <a:lstStyle/>
        <a:p>
          <a:pPr algn="r"/>
          <a:endParaRPr lang="en-US"/>
        </a:p>
      </dgm:t>
    </dgm:pt>
    <dgm:pt modelId="{59691DA5-5C7D-4A6B-8786-00336E437621}" type="sibTrans" cxnId="{F37CB9F9-2599-4094-9B7A-46C7C88C8B11}">
      <dgm:prSet/>
      <dgm:spPr/>
      <dgm:t>
        <a:bodyPr/>
        <a:lstStyle/>
        <a:p>
          <a:pPr algn="r"/>
          <a:endParaRPr lang="en-US"/>
        </a:p>
      </dgm:t>
    </dgm:pt>
    <dgm:pt modelId="{FAD092C4-CD1D-4C7B-9E1B-A5F52F25CE36}">
      <dgm:prSet phldrT="[Text]"/>
      <dgm:spPr>
        <a:solidFill>
          <a:srgbClr val="0070C0"/>
        </a:solidFill>
      </dgm:spPr>
      <dgm:t>
        <a:bodyPr/>
        <a:lstStyle/>
        <a:p>
          <a:pPr algn="r"/>
          <a:r>
            <a:rPr lang="en-US" dirty="0"/>
            <a:t>Nonfinancial</a:t>
          </a:r>
        </a:p>
      </dgm:t>
    </dgm:pt>
    <dgm:pt modelId="{B8396280-9C41-43AC-AD14-6BB77B63A07C}" type="parTrans" cxnId="{518BB8D6-3565-4E81-8578-A5DC182E1F20}">
      <dgm:prSet/>
      <dgm:spPr/>
      <dgm:t>
        <a:bodyPr/>
        <a:lstStyle/>
        <a:p>
          <a:pPr algn="r"/>
          <a:endParaRPr lang="en-US"/>
        </a:p>
      </dgm:t>
    </dgm:pt>
    <dgm:pt modelId="{066CD3FA-5C95-4BCC-BDE7-1410903A6584}" type="sibTrans" cxnId="{518BB8D6-3565-4E81-8578-A5DC182E1F20}">
      <dgm:prSet/>
      <dgm:spPr/>
      <dgm:t>
        <a:bodyPr/>
        <a:lstStyle/>
        <a:p>
          <a:pPr algn="r"/>
          <a:endParaRPr lang="en-US"/>
        </a:p>
      </dgm:t>
    </dgm:pt>
    <dgm:pt modelId="{E1FE8A5B-6D68-4102-A987-A4F73633DEDF}">
      <dgm:prSet phldrT="[Text]"/>
      <dgm:spPr/>
      <dgm:t>
        <a:bodyPr/>
        <a:lstStyle/>
        <a:p>
          <a:pPr algn="l"/>
          <a:r>
            <a:rPr lang="en-US" dirty="0"/>
            <a:t>Lissa thanks her colleagues who authored chapters in the CCSS book, sharing their expertise</a:t>
          </a:r>
        </a:p>
      </dgm:t>
    </dgm:pt>
    <dgm:pt modelId="{FE61CED5-1589-4424-941C-113675638257}" type="sibTrans" cxnId="{40F1EDBE-3BB5-4DC0-B84A-C2F73B5AB66D}">
      <dgm:prSet/>
      <dgm:spPr/>
      <dgm:t>
        <a:bodyPr/>
        <a:lstStyle/>
        <a:p>
          <a:pPr algn="r"/>
          <a:endParaRPr lang="en-US"/>
        </a:p>
      </dgm:t>
    </dgm:pt>
    <dgm:pt modelId="{D2C92ED9-2135-4BC8-AF87-277F0AFAF409}" type="parTrans" cxnId="{40F1EDBE-3BB5-4DC0-B84A-C2F73B5AB66D}">
      <dgm:prSet/>
      <dgm:spPr/>
      <dgm:t>
        <a:bodyPr/>
        <a:lstStyle/>
        <a:p>
          <a:pPr algn="r"/>
          <a:endParaRPr lang="en-US"/>
        </a:p>
      </dgm:t>
    </dgm:pt>
    <dgm:pt modelId="{A8DDCF0B-531E-43C3-AC50-B9E11FBBBE55}" type="pres">
      <dgm:prSet presAssocID="{DB9023A8-EEF6-4B12-AB55-D7F9CBC933CC}" presName="diagram" presStyleCnt="0">
        <dgm:presLayoutVars>
          <dgm:chPref val="1"/>
          <dgm:dir/>
          <dgm:animOne val="branch"/>
          <dgm:animLvl val="lvl"/>
          <dgm:resizeHandles/>
        </dgm:presLayoutVars>
      </dgm:prSet>
      <dgm:spPr/>
    </dgm:pt>
    <dgm:pt modelId="{9BB56026-AB58-4AE1-B15B-1F875950BBC0}" type="pres">
      <dgm:prSet presAssocID="{2DEFC3B1-7302-4B4C-964A-1CCAB934E4F5}" presName="root" presStyleCnt="0"/>
      <dgm:spPr/>
    </dgm:pt>
    <dgm:pt modelId="{70A7222B-A0E0-45BA-AEC4-416953FB5015}" type="pres">
      <dgm:prSet presAssocID="{2DEFC3B1-7302-4B4C-964A-1CCAB934E4F5}" presName="rootComposite" presStyleCnt="0"/>
      <dgm:spPr/>
    </dgm:pt>
    <dgm:pt modelId="{0197752B-2E66-4A39-B44E-81C59F40BE29}" type="pres">
      <dgm:prSet presAssocID="{2DEFC3B1-7302-4B4C-964A-1CCAB934E4F5}" presName="rootText" presStyleLbl="node1" presStyleIdx="0" presStyleCnt="2"/>
      <dgm:spPr/>
    </dgm:pt>
    <dgm:pt modelId="{F2AF2459-154E-4DC2-9516-7B96D9B33995}" type="pres">
      <dgm:prSet presAssocID="{2DEFC3B1-7302-4B4C-964A-1CCAB934E4F5}" presName="rootConnector" presStyleLbl="node1" presStyleIdx="0" presStyleCnt="2"/>
      <dgm:spPr/>
    </dgm:pt>
    <dgm:pt modelId="{EA20DC55-3E9C-47D7-96C9-3FA2F34AF2A4}" type="pres">
      <dgm:prSet presAssocID="{2DEFC3B1-7302-4B4C-964A-1CCAB934E4F5}" presName="childShape" presStyleCnt="0"/>
      <dgm:spPr/>
    </dgm:pt>
    <dgm:pt modelId="{E8B26EDD-A7E0-4A82-A10F-F4622B7FFBBE}" type="pres">
      <dgm:prSet presAssocID="{DEE53A48-0186-4723-ACBF-38AD76F60112}" presName="Name13" presStyleLbl="parChTrans1D2" presStyleIdx="0" presStyleCnt="3"/>
      <dgm:spPr/>
    </dgm:pt>
    <dgm:pt modelId="{042B2957-52FA-48B7-94FA-BA7232CC0D91}" type="pres">
      <dgm:prSet presAssocID="{63FDF524-DB1D-40BC-8ACE-A041B42B024A}" presName="childText" presStyleLbl="bgAcc1" presStyleIdx="0" presStyleCnt="3" custScaleX="131955">
        <dgm:presLayoutVars>
          <dgm:bulletEnabled val="1"/>
        </dgm:presLayoutVars>
      </dgm:prSet>
      <dgm:spPr/>
    </dgm:pt>
    <dgm:pt modelId="{4789913B-02E0-4CBD-8451-27D22705F343}" type="pres">
      <dgm:prSet presAssocID="{C10790BE-E089-4CE2-B5C0-07EBAD9EEE79}" presName="Name13" presStyleLbl="parChTrans1D2" presStyleIdx="1" presStyleCnt="3"/>
      <dgm:spPr/>
    </dgm:pt>
    <dgm:pt modelId="{D34A1AC9-AF28-4927-A118-1CDA4E90E02C}" type="pres">
      <dgm:prSet presAssocID="{947EEAD4-F2DC-4237-8F52-E10F3A7EEC24}" presName="childText" presStyleLbl="bgAcc1" presStyleIdx="1" presStyleCnt="3" custScaleX="134381" custLinFactNeighborX="4856" custLinFactNeighborY="-607">
        <dgm:presLayoutVars>
          <dgm:bulletEnabled val="1"/>
        </dgm:presLayoutVars>
      </dgm:prSet>
      <dgm:spPr/>
    </dgm:pt>
    <dgm:pt modelId="{41D74B13-1EEB-4E71-A2DB-E506002337BB}" type="pres">
      <dgm:prSet presAssocID="{FAD092C4-CD1D-4C7B-9E1B-A5F52F25CE36}" presName="root" presStyleCnt="0"/>
      <dgm:spPr/>
    </dgm:pt>
    <dgm:pt modelId="{EEFCC662-F656-45A8-AFFE-40F43EC7918A}" type="pres">
      <dgm:prSet presAssocID="{FAD092C4-CD1D-4C7B-9E1B-A5F52F25CE36}" presName="rootComposite" presStyleCnt="0"/>
      <dgm:spPr/>
    </dgm:pt>
    <dgm:pt modelId="{80AF16BA-2553-4375-B2B7-67999B4EA213}" type="pres">
      <dgm:prSet presAssocID="{FAD092C4-CD1D-4C7B-9E1B-A5F52F25CE36}" presName="rootText" presStyleLbl="node1" presStyleIdx="1" presStyleCnt="2"/>
      <dgm:spPr/>
    </dgm:pt>
    <dgm:pt modelId="{E6DEE455-A986-45DD-9273-FA19DCBC71F2}" type="pres">
      <dgm:prSet presAssocID="{FAD092C4-CD1D-4C7B-9E1B-A5F52F25CE36}" presName="rootConnector" presStyleLbl="node1" presStyleIdx="1" presStyleCnt="2"/>
      <dgm:spPr/>
    </dgm:pt>
    <dgm:pt modelId="{C7A74864-7DE1-448A-A3D1-B2CEFA3ACE2F}" type="pres">
      <dgm:prSet presAssocID="{FAD092C4-CD1D-4C7B-9E1B-A5F52F25CE36}" presName="childShape" presStyleCnt="0"/>
      <dgm:spPr/>
    </dgm:pt>
    <dgm:pt modelId="{0BFB4783-AC3D-4ECC-B9F5-F99BD1B5D22E}" type="pres">
      <dgm:prSet presAssocID="{D2C92ED9-2135-4BC8-AF87-277F0AFAF409}" presName="Name13" presStyleLbl="parChTrans1D2" presStyleIdx="2" presStyleCnt="3"/>
      <dgm:spPr/>
    </dgm:pt>
    <dgm:pt modelId="{784D1F99-9E7E-473A-B634-396DA8DB0109}" type="pres">
      <dgm:prSet presAssocID="{E1FE8A5B-6D68-4102-A987-A4F73633DEDF}" presName="childText" presStyleLbl="bgAcc1" presStyleIdx="2" presStyleCnt="3" custScaleX="137948" custScaleY="177890">
        <dgm:presLayoutVars>
          <dgm:bulletEnabled val="1"/>
        </dgm:presLayoutVars>
      </dgm:prSet>
      <dgm:spPr/>
    </dgm:pt>
  </dgm:ptLst>
  <dgm:cxnLst>
    <dgm:cxn modelId="{3694E00A-1B17-479D-9FD2-B3F29944DB88}" type="presOf" srcId="{63FDF524-DB1D-40BC-8ACE-A041B42B024A}" destId="{042B2957-52FA-48B7-94FA-BA7232CC0D91}" srcOrd="0" destOrd="0" presId="urn:microsoft.com/office/officeart/2005/8/layout/hierarchy3"/>
    <dgm:cxn modelId="{51530118-D9DB-4943-97D7-E4FB9F769A8D}" type="presOf" srcId="{2DEFC3B1-7302-4B4C-964A-1CCAB934E4F5}" destId="{0197752B-2E66-4A39-B44E-81C59F40BE29}" srcOrd="0" destOrd="0" presId="urn:microsoft.com/office/officeart/2005/8/layout/hierarchy3"/>
    <dgm:cxn modelId="{8DFD2C29-C425-480D-9AB7-4C705C841070}" type="presOf" srcId="{D2C92ED9-2135-4BC8-AF87-277F0AFAF409}" destId="{0BFB4783-AC3D-4ECC-B9F5-F99BD1B5D22E}" srcOrd="0" destOrd="0" presId="urn:microsoft.com/office/officeart/2005/8/layout/hierarchy3"/>
    <dgm:cxn modelId="{57265848-BE37-4259-9A8B-C1DCF6AB087F}" type="presOf" srcId="{C10790BE-E089-4CE2-B5C0-07EBAD9EEE79}" destId="{4789913B-02E0-4CBD-8451-27D22705F343}" srcOrd="0" destOrd="0" presId="urn:microsoft.com/office/officeart/2005/8/layout/hierarchy3"/>
    <dgm:cxn modelId="{FD64196B-55DF-4F26-A107-CACBA1783B4E}" type="presOf" srcId="{2DEFC3B1-7302-4B4C-964A-1CCAB934E4F5}" destId="{F2AF2459-154E-4DC2-9516-7B96D9B33995}" srcOrd="1" destOrd="0" presId="urn:microsoft.com/office/officeart/2005/8/layout/hierarchy3"/>
    <dgm:cxn modelId="{86328377-7F11-42DF-A949-B2E2C021A4B4}" type="presOf" srcId="{DB9023A8-EEF6-4B12-AB55-D7F9CBC933CC}" destId="{A8DDCF0B-531E-43C3-AC50-B9E11FBBBE55}" srcOrd="0" destOrd="0" presId="urn:microsoft.com/office/officeart/2005/8/layout/hierarchy3"/>
    <dgm:cxn modelId="{D6ACDC83-AB89-4815-AA29-B6B759602D21}" type="presOf" srcId="{FAD092C4-CD1D-4C7B-9E1B-A5F52F25CE36}" destId="{80AF16BA-2553-4375-B2B7-67999B4EA213}" srcOrd="0" destOrd="0" presId="urn:microsoft.com/office/officeart/2005/8/layout/hierarchy3"/>
    <dgm:cxn modelId="{CA93BE85-EAE0-4D84-8C7D-7B7A2CA344E3}" type="presOf" srcId="{FAD092C4-CD1D-4C7B-9E1B-A5F52F25CE36}" destId="{E6DEE455-A986-45DD-9273-FA19DCBC71F2}" srcOrd="1" destOrd="0" presId="urn:microsoft.com/office/officeart/2005/8/layout/hierarchy3"/>
    <dgm:cxn modelId="{650BBF96-D29A-444A-9A87-AB7AD39C6E96}" type="presOf" srcId="{947EEAD4-F2DC-4237-8F52-E10F3A7EEC24}" destId="{D34A1AC9-AF28-4927-A118-1CDA4E90E02C}" srcOrd="0" destOrd="0" presId="urn:microsoft.com/office/officeart/2005/8/layout/hierarchy3"/>
    <dgm:cxn modelId="{29A72FB2-EB2E-4741-89A7-986002F7742E}" srcId="{DB9023A8-EEF6-4B12-AB55-D7F9CBC933CC}" destId="{2DEFC3B1-7302-4B4C-964A-1CCAB934E4F5}" srcOrd="0" destOrd="0" parTransId="{A1193118-72E2-4963-AC76-26CFB5E2DA99}" sibTransId="{BDF7DF78-773B-4476-99DE-48F216401EDC}"/>
    <dgm:cxn modelId="{232BABB9-39C7-4096-AABE-B32FDEC38FE3}" type="presOf" srcId="{E1FE8A5B-6D68-4102-A987-A4F73633DEDF}" destId="{784D1F99-9E7E-473A-B634-396DA8DB0109}" srcOrd="0" destOrd="0" presId="urn:microsoft.com/office/officeart/2005/8/layout/hierarchy3"/>
    <dgm:cxn modelId="{877E2EBA-AF88-480A-953D-D218A62ED604}" type="presOf" srcId="{DEE53A48-0186-4723-ACBF-38AD76F60112}" destId="{E8B26EDD-A7E0-4A82-A10F-F4622B7FFBBE}" srcOrd="0" destOrd="0" presId="urn:microsoft.com/office/officeart/2005/8/layout/hierarchy3"/>
    <dgm:cxn modelId="{40F1EDBE-3BB5-4DC0-B84A-C2F73B5AB66D}" srcId="{FAD092C4-CD1D-4C7B-9E1B-A5F52F25CE36}" destId="{E1FE8A5B-6D68-4102-A987-A4F73633DEDF}" srcOrd="0" destOrd="0" parTransId="{D2C92ED9-2135-4BC8-AF87-277F0AFAF409}" sibTransId="{FE61CED5-1589-4424-941C-113675638257}"/>
    <dgm:cxn modelId="{80258FC0-435B-4480-8816-341D30504C39}" srcId="{2DEFC3B1-7302-4B4C-964A-1CCAB934E4F5}" destId="{63FDF524-DB1D-40BC-8ACE-A041B42B024A}" srcOrd="0" destOrd="0" parTransId="{DEE53A48-0186-4723-ACBF-38AD76F60112}" sibTransId="{0AC67B07-4CD6-419A-A79D-A50AD1A5BD18}"/>
    <dgm:cxn modelId="{518BB8D6-3565-4E81-8578-A5DC182E1F20}" srcId="{DB9023A8-EEF6-4B12-AB55-D7F9CBC933CC}" destId="{FAD092C4-CD1D-4C7B-9E1B-A5F52F25CE36}" srcOrd="1" destOrd="0" parTransId="{B8396280-9C41-43AC-AD14-6BB77B63A07C}" sibTransId="{066CD3FA-5C95-4BCC-BDE7-1410903A6584}"/>
    <dgm:cxn modelId="{F37CB9F9-2599-4094-9B7A-46C7C88C8B11}" srcId="{2DEFC3B1-7302-4B4C-964A-1CCAB934E4F5}" destId="{947EEAD4-F2DC-4237-8F52-E10F3A7EEC24}" srcOrd="1" destOrd="0" parTransId="{C10790BE-E089-4CE2-B5C0-07EBAD9EEE79}" sibTransId="{59691DA5-5C7D-4A6B-8786-00336E437621}"/>
    <dgm:cxn modelId="{31D92123-5695-4042-9B01-D46F7C5812FD}" type="presParOf" srcId="{A8DDCF0B-531E-43C3-AC50-B9E11FBBBE55}" destId="{9BB56026-AB58-4AE1-B15B-1F875950BBC0}" srcOrd="0" destOrd="0" presId="urn:microsoft.com/office/officeart/2005/8/layout/hierarchy3"/>
    <dgm:cxn modelId="{4FB02BEF-12D8-4567-8CC1-8950EA4CA7E8}" type="presParOf" srcId="{9BB56026-AB58-4AE1-B15B-1F875950BBC0}" destId="{70A7222B-A0E0-45BA-AEC4-416953FB5015}" srcOrd="0" destOrd="0" presId="urn:microsoft.com/office/officeart/2005/8/layout/hierarchy3"/>
    <dgm:cxn modelId="{C3BF4B44-459B-4872-B928-AD8FC4388196}" type="presParOf" srcId="{70A7222B-A0E0-45BA-AEC4-416953FB5015}" destId="{0197752B-2E66-4A39-B44E-81C59F40BE29}" srcOrd="0" destOrd="0" presId="urn:microsoft.com/office/officeart/2005/8/layout/hierarchy3"/>
    <dgm:cxn modelId="{958A5477-4527-446F-9628-EB6433B7E99E}" type="presParOf" srcId="{70A7222B-A0E0-45BA-AEC4-416953FB5015}" destId="{F2AF2459-154E-4DC2-9516-7B96D9B33995}" srcOrd="1" destOrd="0" presId="urn:microsoft.com/office/officeart/2005/8/layout/hierarchy3"/>
    <dgm:cxn modelId="{F865C823-AB0B-4812-A1E8-A9CE7F528F03}" type="presParOf" srcId="{9BB56026-AB58-4AE1-B15B-1F875950BBC0}" destId="{EA20DC55-3E9C-47D7-96C9-3FA2F34AF2A4}" srcOrd="1" destOrd="0" presId="urn:microsoft.com/office/officeart/2005/8/layout/hierarchy3"/>
    <dgm:cxn modelId="{2966E8CE-FF0E-4FAD-A4B7-0C221B5C30D9}" type="presParOf" srcId="{EA20DC55-3E9C-47D7-96C9-3FA2F34AF2A4}" destId="{E8B26EDD-A7E0-4A82-A10F-F4622B7FFBBE}" srcOrd="0" destOrd="0" presId="urn:microsoft.com/office/officeart/2005/8/layout/hierarchy3"/>
    <dgm:cxn modelId="{34EFCB36-909E-44F2-BDE7-92731E858801}" type="presParOf" srcId="{EA20DC55-3E9C-47D7-96C9-3FA2F34AF2A4}" destId="{042B2957-52FA-48B7-94FA-BA7232CC0D91}" srcOrd="1" destOrd="0" presId="urn:microsoft.com/office/officeart/2005/8/layout/hierarchy3"/>
    <dgm:cxn modelId="{4F6A3819-39A3-4730-AECE-513900FE08CA}" type="presParOf" srcId="{EA20DC55-3E9C-47D7-96C9-3FA2F34AF2A4}" destId="{4789913B-02E0-4CBD-8451-27D22705F343}" srcOrd="2" destOrd="0" presId="urn:microsoft.com/office/officeart/2005/8/layout/hierarchy3"/>
    <dgm:cxn modelId="{D93D623B-1814-475A-887C-5ED12025F428}" type="presParOf" srcId="{EA20DC55-3E9C-47D7-96C9-3FA2F34AF2A4}" destId="{D34A1AC9-AF28-4927-A118-1CDA4E90E02C}" srcOrd="3" destOrd="0" presId="urn:microsoft.com/office/officeart/2005/8/layout/hierarchy3"/>
    <dgm:cxn modelId="{9D0CC559-C429-4066-A8DB-3015A0512043}" type="presParOf" srcId="{A8DDCF0B-531E-43C3-AC50-B9E11FBBBE55}" destId="{41D74B13-1EEB-4E71-A2DB-E506002337BB}" srcOrd="1" destOrd="0" presId="urn:microsoft.com/office/officeart/2005/8/layout/hierarchy3"/>
    <dgm:cxn modelId="{C33DEBDB-E094-4962-B40F-ED11AD387836}" type="presParOf" srcId="{41D74B13-1EEB-4E71-A2DB-E506002337BB}" destId="{EEFCC662-F656-45A8-AFFE-40F43EC7918A}" srcOrd="0" destOrd="0" presId="urn:microsoft.com/office/officeart/2005/8/layout/hierarchy3"/>
    <dgm:cxn modelId="{AD112C85-6609-4339-B7DA-4EDAEF56386F}" type="presParOf" srcId="{EEFCC662-F656-45A8-AFFE-40F43EC7918A}" destId="{80AF16BA-2553-4375-B2B7-67999B4EA213}" srcOrd="0" destOrd="0" presId="urn:microsoft.com/office/officeart/2005/8/layout/hierarchy3"/>
    <dgm:cxn modelId="{3318481F-FF62-4EB6-AF12-643FDCC9E3E3}" type="presParOf" srcId="{EEFCC662-F656-45A8-AFFE-40F43EC7918A}" destId="{E6DEE455-A986-45DD-9273-FA19DCBC71F2}" srcOrd="1" destOrd="0" presId="urn:microsoft.com/office/officeart/2005/8/layout/hierarchy3"/>
    <dgm:cxn modelId="{E1D5CB4F-BC7D-4E08-A350-1A7FD7E8338F}" type="presParOf" srcId="{41D74B13-1EEB-4E71-A2DB-E506002337BB}" destId="{C7A74864-7DE1-448A-A3D1-B2CEFA3ACE2F}" srcOrd="1" destOrd="0" presId="urn:microsoft.com/office/officeart/2005/8/layout/hierarchy3"/>
    <dgm:cxn modelId="{0F6D389D-74E6-4906-AC42-7D9713DF37E2}" type="presParOf" srcId="{C7A74864-7DE1-448A-A3D1-B2CEFA3ACE2F}" destId="{0BFB4783-AC3D-4ECC-B9F5-F99BD1B5D22E}" srcOrd="0" destOrd="0" presId="urn:microsoft.com/office/officeart/2005/8/layout/hierarchy3"/>
    <dgm:cxn modelId="{CD88F1F5-730C-435C-AC23-CFC29DE27D22}" type="presParOf" srcId="{C7A74864-7DE1-448A-A3D1-B2CEFA3ACE2F}" destId="{784D1F99-9E7E-473A-B634-396DA8DB0109}"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5480DC6-EA0E-4718-8525-DABF04F68CC5}" type="doc">
      <dgm:prSet loTypeId="urn:microsoft.com/office/officeart/2005/8/layout/vList6" loCatId="process" qsTypeId="urn:microsoft.com/office/officeart/2005/8/quickstyle/simple1" qsCatId="simple" csTypeId="urn:microsoft.com/office/officeart/2005/8/colors/accent1_2" csCatId="accent1" phldr="1"/>
      <dgm:spPr/>
      <dgm:t>
        <a:bodyPr/>
        <a:lstStyle/>
        <a:p>
          <a:endParaRPr lang="en-US"/>
        </a:p>
      </dgm:t>
    </dgm:pt>
    <dgm:pt modelId="{596B9F70-9CAA-4AC1-BF7E-770B7390C56E}">
      <dgm:prSet phldrT="[Text]">
        <dgm:style>
          <a:lnRef idx="2">
            <a:schemeClr val="accent2">
              <a:shade val="50000"/>
            </a:schemeClr>
          </a:lnRef>
          <a:fillRef idx="1">
            <a:schemeClr val="accent2"/>
          </a:fillRef>
          <a:effectRef idx="0">
            <a:schemeClr val="accent2"/>
          </a:effectRef>
          <a:fontRef idx="minor">
            <a:schemeClr val="lt1"/>
          </a:fontRef>
        </dgm:style>
      </dgm:prSet>
      <dgm:spPr>
        <a:solidFill>
          <a:schemeClr val="accent1">
            <a:lumMod val="75000"/>
          </a:schemeClr>
        </a:solidFill>
      </dgm:spPr>
      <dgm:t>
        <a:bodyPr/>
        <a:lstStyle/>
        <a:p>
          <a:r>
            <a:rPr lang="en-US" dirty="0"/>
            <a:t>Conversational Discourse</a:t>
          </a:r>
        </a:p>
      </dgm:t>
    </dgm:pt>
    <dgm:pt modelId="{37B97692-BDE2-49B0-BCF5-D08EFF1622BB}" type="parTrans" cxnId="{F53102F8-E882-4FC3-AF84-8E4D5504E3B2}">
      <dgm:prSet/>
      <dgm:spPr/>
      <dgm:t>
        <a:bodyPr/>
        <a:lstStyle/>
        <a:p>
          <a:endParaRPr lang="en-US"/>
        </a:p>
      </dgm:t>
    </dgm:pt>
    <dgm:pt modelId="{EAD906A8-E497-43B6-AC4D-C2288C4CDEB1}" type="sibTrans" cxnId="{F53102F8-E882-4FC3-AF84-8E4D5504E3B2}">
      <dgm:prSet/>
      <dgm:spPr/>
      <dgm:t>
        <a:bodyPr/>
        <a:lstStyle/>
        <a:p>
          <a:endParaRPr lang="en-US"/>
        </a:p>
      </dgm:t>
    </dgm:pt>
    <dgm:pt modelId="{3E32EB9D-1E91-4E7A-9155-89D730F4C54D}">
      <dgm:prSet phldrT="[Text]"/>
      <dgm:spPr/>
      <dgm:t>
        <a:bodyPr/>
        <a:lstStyle/>
        <a:p>
          <a:r>
            <a:rPr lang="en-US" dirty="0"/>
            <a:t>Language at child’s level</a:t>
          </a:r>
        </a:p>
      </dgm:t>
    </dgm:pt>
    <dgm:pt modelId="{E3715527-FB4A-4A92-A323-20C9166F0DC5}" type="parTrans" cxnId="{C7614A6A-FF12-4348-9DB7-E425B1DFEC0D}">
      <dgm:prSet/>
      <dgm:spPr/>
      <dgm:t>
        <a:bodyPr/>
        <a:lstStyle/>
        <a:p>
          <a:endParaRPr lang="en-US"/>
        </a:p>
      </dgm:t>
    </dgm:pt>
    <dgm:pt modelId="{8A4BA0BF-0491-4968-9537-C4D274A49D3B}" type="sibTrans" cxnId="{C7614A6A-FF12-4348-9DB7-E425B1DFEC0D}">
      <dgm:prSet/>
      <dgm:spPr/>
      <dgm:t>
        <a:bodyPr/>
        <a:lstStyle/>
        <a:p>
          <a:endParaRPr lang="en-US"/>
        </a:p>
      </dgm:t>
    </dgm:pt>
    <dgm:pt modelId="{1C4108D7-0F7E-4FB6-8022-DA16CB55E5CD}">
      <dgm:prSet phldrT="[Text]"/>
      <dgm:spPr/>
      <dgm:t>
        <a:bodyPr/>
        <a:lstStyle/>
        <a:p>
          <a:r>
            <a:rPr lang="en-US" dirty="0"/>
            <a:t>Discrete amount of information</a:t>
          </a:r>
        </a:p>
      </dgm:t>
    </dgm:pt>
    <dgm:pt modelId="{302DB8B1-99A9-47CF-976C-4B81DD20BAE9}" type="parTrans" cxnId="{A0944D5D-C989-4A62-8FD0-B582370D1AFB}">
      <dgm:prSet/>
      <dgm:spPr/>
      <dgm:t>
        <a:bodyPr/>
        <a:lstStyle/>
        <a:p>
          <a:endParaRPr lang="en-US"/>
        </a:p>
      </dgm:t>
    </dgm:pt>
    <dgm:pt modelId="{95353467-77C5-46D4-A501-ECD7316E8CC9}" type="sibTrans" cxnId="{A0944D5D-C989-4A62-8FD0-B582370D1AFB}">
      <dgm:prSet/>
      <dgm:spPr/>
      <dgm:t>
        <a:bodyPr/>
        <a:lstStyle/>
        <a:p>
          <a:endParaRPr lang="en-US"/>
        </a:p>
      </dgm:t>
    </dgm:pt>
    <dgm:pt modelId="{64D507DF-888E-426A-8C2D-CE7794A09E83}">
      <dgm:prSet phldrT="[Text]">
        <dgm:style>
          <a:lnRef idx="2">
            <a:schemeClr val="accent2">
              <a:shade val="50000"/>
            </a:schemeClr>
          </a:lnRef>
          <a:fillRef idx="1">
            <a:schemeClr val="accent2"/>
          </a:fillRef>
          <a:effectRef idx="0">
            <a:schemeClr val="accent2"/>
          </a:effectRef>
          <a:fontRef idx="minor">
            <a:schemeClr val="lt1"/>
          </a:fontRef>
        </dgm:style>
      </dgm:prSet>
      <dgm:spPr>
        <a:solidFill>
          <a:schemeClr val="accent1">
            <a:lumMod val="75000"/>
          </a:schemeClr>
        </a:solidFill>
      </dgm:spPr>
      <dgm:t>
        <a:bodyPr/>
        <a:lstStyle/>
        <a:p>
          <a:r>
            <a:rPr lang="en-US" dirty="0"/>
            <a:t>Instructional Discourse</a:t>
          </a:r>
        </a:p>
      </dgm:t>
    </dgm:pt>
    <dgm:pt modelId="{4BC18F7D-B204-48E5-AC7C-7F0546DA3389}" type="parTrans" cxnId="{6ACCE06B-9764-4C7A-ABBE-478FCC231A30}">
      <dgm:prSet/>
      <dgm:spPr/>
      <dgm:t>
        <a:bodyPr/>
        <a:lstStyle/>
        <a:p>
          <a:endParaRPr lang="en-US"/>
        </a:p>
      </dgm:t>
    </dgm:pt>
    <dgm:pt modelId="{30DCA25B-AFED-4325-AEC6-4A373BEF4A3C}" type="sibTrans" cxnId="{6ACCE06B-9764-4C7A-ABBE-478FCC231A30}">
      <dgm:prSet/>
      <dgm:spPr/>
      <dgm:t>
        <a:bodyPr/>
        <a:lstStyle/>
        <a:p>
          <a:endParaRPr lang="en-US"/>
        </a:p>
      </dgm:t>
    </dgm:pt>
    <dgm:pt modelId="{9C9BFD04-A38B-4AA8-8AC7-9173DC0DD0E0}">
      <dgm:prSet phldrT="[Text]"/>
      <dgm:spPr/>
      <dgm:t>
        <a:bodyPr/>
        <a:lstStyle/>
        <a:p>
          <a:r>
            <a:rPr lang="en-US" dirty="0"/>
            <a:t>Common language for all children</a:t>
          </a:r>
        </a:p>
      </dgm:t>
    </dgm:pt>
    <dgm:pt modelId="{7269F156-F8A3-4466-9F49-2B65AC4B60AB}" type="parTrans" cxnId="{FEF01285-292F-4EDC-B0E1-0C41771AE00C}">
      <dgm:prSet/>
      <dgm:spPr/>
      <dgm:t>
        <a:bodyPr/>
        <a:lstStyle/>
        <a:p>
          <a:endParaRPr lang="en-US"/>
        </a:p>
      </dgm:t>
    </dgm:pt>
    <dgm:pt modelId="{4A639419-3739-480C-9ECE-0AE4D4CED2B4}" type="sibTrans" cxnId="{FEF01285-292F-4EDC-B0E1-0C41771AE00C}">
      <dgm:prSet/>
      <dgm:spPr/>
      <dgm:t>
        <a:bodyPr/>
        <a:lstStyle/>
        <a:p>
          <a:endParaRPr lang="en-US"/>
        </a:p>
      </dgm:t>
    </dgm:pt>
    <dgm:pt modelId="{AD6212E4-B428-4E0D-846E-9AC6CECF8C35}">
      <dgm:prSet phldrT="[Text]"/>
      <dgm:spPr/>
      <dgm:t>
        <a:bodyPr/>
        <a:lstStyle/>
        <a:p>
          <a:r>
            <a:rPr lang="en-US" dirty="0"/>
            <a:t>Assumes shared knowledge</a:t>
          </a:r>
        </a:p>
      </dgm:t>
    </dgm:pt>
    <dgm:pt modelId="{D20FF241-B00B-4A6B-8D23-E0297BC3D5DF}" type="parTrans" cxnId="{EF975303-4F02-444D-BAC2-27B40B9E183A}">
      <dgm:prSet/>
      <dgm:spPr/>
      <dgm:t>
        <a:bodyPr/>
        <a:lstStyle/>
        <a:p>
          <a:endParaRPr lang="en-US"/>
        </a:p>
      </dgm:t>
    </dgm:pt>
    <dgm:pt modelId="{DB1A7186-65CB-4E06-86F6-E410B8453011}" type="sibTrans" cxnId="{EF975303-4F02-444D-BAC2-27B40B9E183A}">
      <dgm:prSet/>
      <dgm:spPr/>
      <dgm:t>
        <a:bodyPr/>
        <a:lstStyle/>
        <a:p>
          <a:endParaRPr lang="en-US"/>
        </a:p>
      </dgm:t>
    </dgm:pt>
    <dgm:pt modelId="{7CEAF252-84A7-4764-A514-1D322B721C00}">
      <dgm:prSet phldrT="[Text]"/>
      <dgm:spPr/>
      <dgm:t>
        <a:bodyPr/>
        <a:lstStyle/>
        <a:p>
          <a:r>
            <a:rPr lang="en-US" dirty="0"/>
            <a:t>Shared Assumptions</a:t>
          </a:r>
        </a:p>
      </dgm:t>
    </dgm:pt>
    <dgm:pt modelId="{04EF6833-0E9B-46FC-A543-1F997623FD9B}" type="parTrans" cxnId="{B0931B8C-4ADE-4C39-9F6C-D3595E9B706C}">
      <dgm:prSet/>
      <dgm:spPr/>
      <dgm:t>
        <a:bodyPr/>
        <a:lstStyle/>
        <a:p>
          <a:endParaRPr lang="en-US"/>
        </a:p>
      </dgm:t>
    </dgm:pt>
    <dgm:pt modelId="{7B32D649-1FE8-47CE-BE08-E2E93170E0BD}" type="sibTrans" cxnId="{B0931B8C-4ADE-4C39-9F6C-D3595E9B706C}">
      <dgm:prSet/>
      <dgm:spPr/>
      <dgm:t>
        <a:bodyPr/>
        <a:lstStyle/>
        <a:p>
          <a:endParaRPr lang="en-US"/>
        </a:p>
      </dgm:t>
    </dgm:pt>
    <dgm:pt modelId="{D1A09042-4266-41F0-881B-C6DDC0EF69D8}">
      <dgm:prSet phldrT="[Text]"/>
      <dgm:spPr/>
      <dgm:t>
        <a:bodyPr/>
        <a:lstStyle/>
        <a:p>
          <a:r>
            <a:rPr lang="en-US" dirty="0"/>
            <a:t>Large volumes of information</a:t>
          </a:r>
        </a:p>
      </dgm:t>
    </dgm:pt>
    <dgm:pt modelId="{EA0AD006-A8C0-447F-B35A-39776960E590}" type="parTrans" cxnId="{DE2C8C93-5AA5-4949-A372-C5A2B32E26B4}">
      <dgm:prSet/>
      <dgm:spPr/>
      <dgm:t>
        <a:bodyPr/>
        <a:lstStyle/>
        <a:p>
          <a:endParaRPr lang="en-US"/>
        </a:p>
      </dgm:t>
    </dgm:pt>
    <dgm:pt modelId="{7D93F3A2-D346-4F99-BAF8-BB982F02F60C}" type="sibTrans" cxnId="{DE2C8C93-5AA5-4949-A372-C5A2B32E26B4}">
      <dgm:prSet/>
      <dgm:spPr/>
      <dgm:t>
        <a:bodyPr/>
        <a:lstStyle/>
        <a:p>
          <a:endParaRPr lang="en-US"/>
        </a:p>
      </dgm:t>
    </dgm:pt>
    <dgm:pt modelId="{C44BBEAB-CC30-4CEB-B482-CCCCCECE158C}" type="pres">
      <dgm:prSet presAssocID="{75480DC6-EA0E-4718-8525-DABF04F68CC5}" presName="Name0" presStyleCnt="0">
        <dgm:presLayoutVars>
          <dgm:dir/>
          <dgm:animLvl val="lvl"/>
          <dgm:resizeHandles/>
        </dgm:presLayoutVars>
      </dgm:prSet>
      <dgm:spPr/>
    </dgm:pt>
    <dgm:pt modelId="{3CAB81F7-996E-45EE-890A-EFB7B53EF398}" type="pres">
      <dgm:prSet presAssocID="{596B9F70-9CAA-4AC1-BF7E-770B7390C56E}" presName="linNode" presStyleCnt="0"/>
      <dgm:spPr/>
    </dgm:pt>
    <dgm:pt modelId="{822BE9B4-5749-4B0D-AE2B-85603F99B82B}" type="pres">
      <dgm:prSet presAssocID="{596B9F70-9CAA-4AC1-BF7E-770B7390C56E}" presName="parentShp" presStyleLbl="node1" presStyleIdx="0" presStyleCnt="2">
        <dgm:presLayoutVars>
          <dgm:bulletEnabled val="1"/>
        </dgm:presLayoutVars>
      </dgm:prSet>
      <dgm:spPr/>
    </dgm:pt>
    <dgm:pt modelId="{0746DE9C-64DE-4BAA-9AD7-26F64141B891}" type="pres">
      <dgm:prSet presAssocID="{596B9F70-9CAA-4AC1-BF7E-770B7390C56E}" presName="childShp" presStyleLbl="bgAccFollowNode1" presStyleIdx="0" presStyleCnt="2">
        <dgm:presLayoutVars>
          <dgm:bulletEnabled val="1"/>
        </dgm:presLayoutVars>
      </dgm:prSet>
      <dgm:spPr/>
    </dgm:pt>
    <dgm:pt modelId="{5C450D5A-3DD6-4867-A256-F20A3EE282FE}" type="pres">
      <dgm:prSet presAssocID="{EAD906A8-E497-43B6-AC4D-C2288C4CDEB1}" presName="spacing" presStyleCnt="0"/>
      <dgm:spPr/>
    </dgm:pt>
    <dgm:pt modelId="{21E0B677-C032-4742-86F2-E271DF72670D}" type="pres">
      <dgm:prSet presAssocID="{64D507DF-888E-426A-8C2D-CE7794A09E83}" presName="linNode" presStyleCnt="0"/>
      <dgm:spPr/>
    </dgm:pt>
    <dgm:pt modelId="{700F9227-0C7D-44A8-B06F-94A4BD446635}" type="pres">
      <dgm:prSet presAssocID="{64D507DF-888E-426A-8C2D-CE7794A09E83}" presName="parentShp" presStyleLbl="node1" presStyleIdx="1" presStyleCnt="2">
        <dgm:presLayoutVars>
          <dgm:bulletEnabled val="1"/>
        </dgm:presLayoutVars>
      </dgm:prSet>
      <dgm:spPr/>
    </dgm:pt>
    <dgm:pt modelId="{0FB209EE-493E-4F2B-8055-6E6609E68E01}" type="pres">
      <dgm:prSet presAssocID="{64D507DF-888E-426A-8C2D-CE7794A09E83}" presName="childShp" presStyleLbl="bgAccFollowNode1" presStyleIdx="1" presStyleCnt="2">
        <dgm:presLayoutVars>
          <dgm:bulletEnabled val="1"/>
        </dgm:presLayoutVars>
      </dgm:prSet>
      <dgm:spPr/>
    </dgm:pt>
  </dgm:ptLst>
  <dgm:cxnLst>
    <dgm:cxn modelId="{8F99CD00-3AC5-4EF4-9782-BFA18D66A79A}" type="presOf" srcId="{7CEAF252-84A7-4764-A514-1D322B721C00}" destId="{0746DE9C-64DE-4BAA-9AD7-26F64141B891}" srcOrd="0" destOrd="1" presId="urn:microsoft.com/office/officeart/2005/8/layout/vList6"/>
    <dgm:cxn modelId="{EF975303-4F02-444D-BAC2-27B40B9E183A}" srcId="{64D507DF-888E-426A-8C2D-CE7794A09E83}" destId="{AD6212E4-B428-4E0D-846E-9AC6CECF8C35}" srcOrd="1" destOrd="0" parTransId="{D20FF241-B00B-4A6B-8D23-E0297BC3D5DF}" sibTransId="{DB1A7186-65CB-4E06-86F6-E410B8453011}"/>
    <dgm:cxn modelId="{BB1DD704-B15D-487A-9451-A269EA069CCD}" type="presOf" srcId="{D1A09042-4266-41F0-881B-C6DDC0EF69D8}" destId="{0FB209EE-493E-4F2B-8055-6E6609E68E01}" srcOrd="0" destOrd="2" presId="urn:microsoft.com/office/officeart/2005/8/layout/vList6"/>
    <dgm:cxn modelId="{C8F25E05-3A7D-4D9E-B653-502E03622E3A}" type="presOf" srcId="{1C4108D7-0F7E-4FB6-8022-DA16CB55E5CD}" destId="{0746DE9C-64DE-4BAA-9AD7-26F64141B891}" srcOrd="0" destOrd="2" presId="urn:microsoft.com/office/officeart/2005/8/layout/vList6"/>
    <dgm:cxn modelId="{4EED6806-6771-4A16-8256-D6C1E3B3D459}" type="presOf" srcId="{64D507DF-888E-426A-8C2D-CE7794A09E83}" destId="{700F9227-0C7D-44A8-B06F-94A4BD446635}" srcOrd="0" destOrd="0" presId="urn:microsoft.com/office/officeart/2005/8/layout/vList6"/>
    <dgm:cxn modelId="{9E6BC513-CB61-43DF-89F9-1FA27127E631}" type="presOf" srcId="{AD6212E4-B428-4E0D-846E-9AC6CECF8C35}" destId="{0FB209EE-493E-4F2B-8055-6E6609E68E01}" srcOrd="0" destOrd="1" presId="urn:microsoft.com/office/officeart/2005/8/layout/vList6"/>
    <dgm:cxn modelId="{65E9A522-BCE5-48E2-8770-F3064C581F18}" type="presOf" srcId="{596B9F70-9CAA-4AC1-BF7E-770B7390C56E}" destId="{822BE9B4-5749-4B0D-AE2B-85603F99B82B}" srcOrd="0" destOrd="0" presId="urn:microsoft.com/office/officeart/2005/8/layout/vList6"/>
    <dgm:cxn modelId="{0C098B5B-1A8C-411F-AA39-9D194BC31245}" type="presOf" srcId="{3E32EB9D-1E91-4E7A-9155-89D730F4C54D}" destId="{0746DE9C-64DE-4BAA-9AD7-26F64141B891}" srcOrd="0" destOrd="0" presId="urn:microsoft.com/office/officeart/2005/8/layout/vList6"/>
    <dgm:cxn modelId="{A0944D5D-C989-4A62-8FD0-B582370D1AFB}" srcId="{596B9F70-9CAA-4AC1-BF7E-770B7390C56E}" destId="{1C4108D7-0F7E-4FB6-8022-DA16CB55E5CD}" srcOrd="2" destOrd="0" parTransId="{302DB8B1-99A9-47CF-976C-4B81DD20BAE9}" sibTransId="{95353467-77C5-46D4-A501-ECD7316E8CC9}"/>
    <dgm:cxn modelId="{C7614A6A-FF12-4348-9DB7-E425B1DFEC0D}" srcId="{596B9F70-9CAA-4AC1-BF7E-770B7390C56E}" destId="{3E32EB9D-1E91-4E7A-9155-89D730F4C54D}" srcOrd="0" destOrd="0" parTransId="{E3715527-FB4A-4A92-A323-20C9166F0DC5}" sibTransId="{8A4BA0BF-0491-4968-9537-C4D274A49D3B}"/>
    <dgm:cxn modelId="{6ACCE06B-9764-4C7A-ABBE-478FCC231A30}" srcId="{75480DC6-EA0E-4718-8525-DABF04F68CC5}" destId="{64D507DF-888E-426A-8C2D-CE7794A09E83}" srcOrd="1" destOrd="0" parTransId="{4BC18F7D-B204-48E5-AC7C-7F0546DA3389}" sibTransId="{30DCA25B-AFED-4325-AEC6-4A373BEF4A3C}"/>
    <dgm:cxn modelId="{FEF01285-292F-4EDC-B0E1-0C41771AE00C}" srcId="{64D507DF-888E-426A-8C2D-CE7794A09E83}" destId="{9C9BFD04-A38B-4AA8-8AC7-9173DC0DD0E0}" srcOrd="0" destOrd="0" parTransId="{7269F156-F8A3-4466-9F49-2B65AC4B60AB}" sibTransId="{4A639419-3739-480C-9ECE-0AE4D4CED2B4}"/>
    <dgm:cxn modelId="{B0931B8C-4ADE-4C39-9F6C-D3595E9B706C}" srcId="{596B9F70-9CAA-4AC1-BF7E-770B7390C56E}" destId="{7CEAF252-84A7-4764-A514-1D322B721C00}" srcOrd="1" destOrd="0" parTransId="{04EF6833-0E9B-46FC-A543-1F997623FD9B}" sibTransId="{7B32D649-1FE8-47CE-BE08-E2E93170E0BD}"/>
    <dgm:cxn modelId="{DE2C8C93-5AA5-4949-A372-C5A2B32E26B4}" srcId="{64D507DF-888E-426A-8C2D-CE7794A09E83}" destId="{D1A09042-4266-41F0-881B-C6DDC0EF69D8}" srcOrd="2" destOrd="0" parTransId="{EA0AD006-A8C0-447F-B35A-39776960E590}" sibTransId="{7D93F3A2-D346-4F99-BAF8-BB982F02F60C}"/>
    <dgm:cxn modelId="{7B467A95-D1FD-4BE3-98B4-93411208BF1C}" type="presOf" srcId="{9C9BFD04-A38B-4AA8-8AC7-9173DC0DD0E0}" destId="{0FB209EE-493E-4F2B-8055-6E6609E68E01}" srcOrd="0" destOrd="0" presId="urn:microsoft.com/office/officeart/2005/8/layout/vList6"/>
    <dgm:cxn modelId="{4E57089C-BE51-4FBA-B6AA-D58B38368D86}" type="presOf" srcId="{75480DC6-EA0E-4718-8525-DABF04F68CC5}" destId="{C44BBEAB-CC30-4CEB-B482-CCCCCECE158C}" srcOrd="0" destOrd="0" presId="urn:microsoft.com/office/officeart/2005/8/layout/vList6"/>
    <dgm:cxn modelId="{F53102F8-E882-4FC3-AF84-8E4D5504E3B2}" srcId="{75480DC6-EA0E-4718-8525-DABF04F68CC5}" destId="{596B9F70-9CAA-4AC1-BF7E-770B7390C56E}" srcOrd="0" destOrd="0" parTransId="{37B97692-BDE2-49B0-BCF5-D08EFF1622BB}" sibTransId="{EAD906A8-E497-43B6-AC4D-C2288C4CDEB1}"/>
    <dgm:cxn modelId="{D0B245A2-E660-4E9D-8290-2CA521B56C0C}" type="presParOf" srcId="{C44BBEAB-CC30-4CEB-B482-CCCCCECE158C}" destId="{3CAB81F7-996E-45EE-890A-EFB7B53EF398}" srcOrd="0" destOrd="0" presId="urn:microsoft.com/office/officeart/2005/8/layout/vList6"/>
    <dgm:cxn modelId="{24D169C6-96F9-4933-9104-BC279D828953}" type="presParOf" srcId="{3CAB81F7-996E-45EE-890A-EFB7B53EF398}" destId="{822BE9B4-5749-4B0D-AE2B-85603F99B82B}" srcOrd="0" destOrd="0" presId="urn:microsoft.com/office/officeart/2005/8/layout/vList6"/>
    <dgm:cxn modelId="{782B4FFE-5433-42F4-B79B-A5A60F584D8F}" type="presParOf" srcId="{3CAB81F7-996E-45EE-890A-EFB7B53EF398}" destId="{0746DE9C-64DE-4BAA-9AD7-26F64141B891}" srcOrd="1" destOrd="0" presId="urn:microsoft.com/office/officeart/2005/8/layout/vList6"/>
    <dgm:cxn modelId="{2528E91D-4BB9-425E-BF0D-230638E75111}" type="presParOf" srcId="{C44BBEAB-CC30-4CEB-B482-CCCCCECE158C}" destId="{5C450D5A-3DD6-4867-A256-F20A3EE282FE}" srcOrd="1" destOrd="0" presId="urn:microsoft.com/office/officeart/2005/8/layout/vList6"/>
    <dgm:cxn modelId="{C435D4A1-9174-47D4-A76E-74D4027BFFD5}" type="presParOf" srcId="{C44BBEAB-CC30-4CEB-B482-CCCCCECE158C}" destId="{21E0B677-C032-4742-86F2-E271DF72670D}" srcOrd="2" destOrd="0" presId="urn:microsoft.com/office/officeart/2005/8/layout/vList6"/>
    <dgm:cxn modelId="{52A3BA67-8A54-441D-9E2A-4AAE47850A2C}" type="presParOf" srcId="{21E0B677-C032-4742-86F2-E271DF72670D}" destId="{700F9227-0C7D-44A8-B06F-94A4BD446635}" srcOrd="0" destOrd="0" presId="urn:microsoft.com/office/officeart/2005/8/layout/vList6"/>
    <dgm:cxn modelId="{E56A44CC-952C-4BD1-9619-EE5201E580DB}" type="presParOf" srcId="{21E0B677-C032-4742-86F2-E271DF72670D}" destId="{0FB209EE-493E-4F2B-8055-6E6609E68E01}"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949F84A-D9D1-42CC-A663-FCCC256FC902}"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3B84B984-9E68-4B33-946B-713EB9014054}">
      <dgm:prSet/>
      <dgm:spPr/>
      <dgm:t>
        <a:bodyPr/>
        <a:lstStyle/>
        <a:p>
          <a:pPr rtl="0"/>
          <a:r>
            <a:rPr lang="en-US" dirty="0"/>
            <a:t>1:  Identify the Standards</a:t>
          </a:r>
        </a:p>
      </dgm:t>
    </dgm:pt>
    <dgm:pt modelId="{BF9F8589-4C10-4B0C-95C1-837EE00C4D71}" type="parTrans" cxnId="{AA1D9106-5E25-45A8-B59C-CD5846849D4E}">
      <dgm:prSet/>
      <dgm:spPr/>
      <dgm:t>
        <a:bodyPr/>
        <a:lstStyle/>
        <a:p>
          <a:endParaRPr lang="en-US"/>
        </a:p>
      </dgm:t>
    </dgm:pt>
    <dgm:pt modelId="{436B0275-2901-40EA-9A7F-E74CC5D3DAAB}" type="sibTrans" cxnId="{AA1D9106-5E25-45A8-B59C-CD5846849D4E}">
      <dgm:prSet/>
      <dgm:spPr/>
      <dgm:t>
        <a:bodyPr/>
        <a:lstStyle/>
        <a:p>
          <a:endParaRPr lang="en-US"/>
        </a:p>
      </dgm:t>
    </dgm:pt>
    <dgm:pt modelId="{C8250B2D-0A5A-429B-ABD6-17F24A352E64}">
      <dgm:prSet/>
      <dgm:spPr/>
      <dgm:t>
        <a:bodyPr/>
        <a:lstStyle/>
        <a:p>
          <a:pPr rtl="0"/>
          <a:r>
            <a:rPr lang="en-US" dirty="0"/>
            <a:t>2:  Identify needed communication skills</a:t>
          </a:r>
        </a:p>
      </dgm:t>
    </dgm:pt>
    <dgm:pt modelId="{6284CCA5-8624-4C87-BF2D-020A4E630217}" type="parTrans" cxnId="{A8E7A1B5-77FA-434E-9C16-B0CEA7AB6CDE}">
      <dgm:prSet/>
      <dgm:spPr/>
      <dgm:t>
        <a:bodyPr/>
        <a:lstStyle/>
        <a:p>
          <a:endParaRPr lang="en-US"/>
        </a:p>
      </dgm:t>
    </dgm:pt>
    <dgm:pt modelId="{BC331EA1-618E-49BD-B3B7-495958C5C013}" type="sibTrans" cxnId="{A8E7A1B5-77FA-434E-9C16-B0CEA7AB6CDE}">
      <dgm:prSet/>
      <dgm:spPr/>
      <dgm:t>
        <a:bodyPr/>
        <a:lstStyle/>
        <a:p>
          <a:endParaRPr lang="en-US"/>
        </a:p>
      </dgm:t>
    </dgm:pt>
    <dgm:pt modelId="{799504F5-E657-455F-A526-D554328943D3}">
      <dgm:prSet/>
      <dgm:spPr/>
      <dgm:t>
        <a:bodyPr/>
        <a:lstStyle/>
        <a:p>
          <a:pPr rtl="0"/>
          <a:r>
            <a:rPr lang="en-US" dirty="0"/>
            <a:t>3:  Analyze student’s current skills and needs</a:t>
          </a:r>
        </a:p>
      </dgm:t>
    </dgm:pt>
    <dgm:pt modelId="{8A0A58AA-1367-455A-BBEF-FFA296EBFF71}" type="parTrans" cxnId="{0B104EEB-FE33-449C-83C6-E2B430C2478A}">
      <dgm:prSet/>
      <dgm:spPr/>
      <dgm:t>
        <a:bodyPr/>
        <a:lstStyle/>
        <a:p>
          <a:endParaRPr lang="en-US"/>
        </a:p>
      </dgm:t>
    </dgm:pt>
    <dgm:pt modelId="{8C151131-B4E3-4BF7-9792-722167777167}" type="sibTrans" cxnId="{0B104EEB-FE33-449C-83C6-E2B430C2478A}">
      <dgm:prSet/>
      <dgm:spPr/>
      <dgm:t>
        <a:bodyPr/>
        <a:lstStyle/>
        <a:p>
          <a:endParaRPr lang="en-US"/>
        </a:p>
      </dgm:t>
    </dgm:pt>
    <dgm:pt modelId="{2DE08480-75F7-4912-9FBD-EC363F688DBD}">
      <dgm:prSet/>
      <dgm:spPr/>
      <dgm:t>
        <a:bodyPr/>
        <a:lstStyle/>
        <a:p>
          <a:pPr rtl="0"/>
          <a:r>
            <a:rPr lang="en-US" dirty="0"/>
            <a:t>4:  Identify classroom challenges</a:t>
          </a:r>
        </a:p>
      </dgm:t>
    </dgm:pt>
    <dgm:pt modelId="{FC63592E-CD03-45F6-8E5C-4130DC2160B8}" type="parTrans" cxnId="{1E2D6C91-A6B4-42E7-A141-29072DA51618}">
      <dgm:prSet/>
      <dgm:spPr/>
      <dgm:t>
        <a:bodyPr/>
        <a:lstStyle/>
        <a:p>
          <a:endParaRPr lang="en-US"/>
        </a:p>
      </dgm:t>
    </dgm:pt>
    <dgm:pt modelId="{BA494065-2CDE-4C6F-A1BB-C54F7B238D6E}" type="sibTrans" cxnId="{1E2D6C91-A6B4-42E7-A141-29072DA51618}">
      <dgm:prSet/>
      <dgm:spPr/>
      <dgm:t>
        <a:bodyPr/>
        <a:lstStyle/>
        <a:p>
          <a:endParaRPr lang="en-US"/>
        </a:p>
      </dgm:t>
    </dgm:pt>
    <dgm:pt modelId="{66976FFD-95F4-45DE-A7D0-B9AE98B640CF}">
      <dgm:prSet/>
      <dgm:spPr/>
      <dgm:t>
        <a:bodyPr/>
        <a:lstStyle/>
        <a:p>
          <a:pPr rtl="0"/>
          <a:r>
            <a:rPr lang="en-US" dirty="0"/>
            <a:t>5:  Design intervention</a:t>
          </a:r>
        </a:p>
      </dgm:t>
    </dgm:pt>
    <dgm:pt modelId="{BFD1051B-96D1-48F6-83FD-0AB5AB280A01}" type="parTrans" cxnId="{D47DBD62-95B8-46DF-A494-181E2125A3FF}">
      <dgm:prSet/>
      <dgm:spPr/>
      <dgm:t>
        <a:bodyPr/>
        <a:lstStyle/>
        <a:p>
          <a:endParaRPr lang="en-US"/>
        </a:p>
      </dgm:t>
    </dgm:pt>
    <dgm:pt modelId="{B39AA233-FBB2-4640-A620-4FB00F9CC224}" type="sibTrans" cxnId="{D47DBD62-95B8-46DF-A494-181E2125A3FF}">
      <dgm:prSet/>
      <dgm:spPr/>
      <dgm:t>
        <a:bodyPr/>
        <a:lstStyle/>
        <a:p>
          <a:endParaRPr lang="en-US"/>
        </a:p>
      </dgm:t>
    </dgm:pt>
    <dgm:pt modelId="{66AC630C-4AF2-42EC-9656-D6D68144D5A3}" type="pres">
      <dgm:prSet presAssocID="{F949F84A-D9D1-42CC-A663-FCCC256FC902}" presName="linear" presStyleCnt="0">
        <dgm:presLayoutVars>
          <dgm:animLvl val="lvl"/>
          <dgm:resizeHandles val="exact"/>
        </dgm:presLayoutVars>
      </dgm:prSet>
      <dgm:spPr/>
    </dgm:pt>
    <dgm:pt modelId="{5B36A15C-DB09-42A6-B6E7-29E7EECFBF7D}" type="pres">
      <dgm:prSet presAssocID="{3B84B984-9E68-4B33-946B-713EB9014054}" presName="parentText" presStyleLbl="node1" presStyleIdx="0" presStyleCnt="5">
        <dgm:presLayoutVars>
          <dgm:chMax val="0"/>
          <dgm:bulletEnabled val="1"/>
        </dgm:presLayoutVars>
      </dgm:prSet>
      <dgm:spPr/>
    </dgm:pt>
    <dgm:pt modelId="{C4ABA52E-1AF3-4E9C-86D5-28C4B89A30A6}" type="pres">
      <dgm:prSet presAssocID="{436B0275-2901-40EA-9A7F-E74CC5D3DAAB}" presName="spacer" presStyleCnt="0"/>
      <dgm:spPr/>
    </dgm:pt>
    <dgm:pt modelId="{EA9201A0-AC18-4395-A447-ED2B76E75129}" type="pres">
      <dgm:prSet presAssocID="{C8250B2D-0A5A-429B-ABD6-17F24A352E64}" presName="parentText" presStyleLbl="node1" presStyleIdx="1" presStyleCnt="5">
        <dgm:presLayoutVars>
          <dgm:chMax val="0"/>
          <dgm:bulletEnabled val="1"/>
        </dgm:presLayoutVars>
      </dgm:prSet>
      <dgm:spPr/>
    </dgm:pt>
    <dgm:pt modelId="{61C05545-D703-4009-8464-7F4BA81EA890}" type="pres">
      <dgm:prSet presAssocID="{BC331EA1-618E-49BD-B3B7-495958C5C013}" presName="spacer" presStyleCnt="0"/>
      <dgm:spPr/>
    </dgm:pt>
    <dgm:pt modelId="{48BE0300-7AEF-4CA6-8B6F-07B4D00B6183}" type="pres">
      <dgm:prSet presAssocID="{799504F5-E657-455F-A526-D554328943D3}" presName="parentText" presStyleLbl="node1" presStyleIdx="2" presStyleCnt="5">
        <dgm:presLayoutVars>
          <dgm:chMax val="0"/>
          <dgm:bulletEnabled val="1"/>
        </dgm:presLayoutVars>
      </dgm:prSet>
      <dgm:spPr/>
    </dgm:pt>
    <dgm:pt modelId="{CFF58620-1C35-4D58-892B-E1B2DD5D0022}" type="pres">
      <dgm:prSet presAssocID="{8C151131-B4E3-4BF7-9792-722167777167}" presName="spacer" presStyleCnt="0"/>
      <dgm:spPr/>
    </dgm:pt>
    <dgm:pt modelId="{C3755058-8A0A-4036-BCB4-8802DEB89088}" type="pres">
      <dgm:prSet presAssocID="{2DE08480-75F7-4912-9FBD-EC363F688DBD}" presName="parentText" presStyleLbl="node1" presStyleIdx="3" presStyleCnt="5">
        <dgm:presLayoutVars>
          <dgm:chMax val="0"/>
          <dgm:bulletEnabled val="1"/>
        </dgm:presLayoutVars>
      </dgm:prSet>
      <dgm:spPr/>
    </dgm:pt>
    <dgm:pt modelId="{6923935E-7E52-4FA7-A32C-C49E2DB74445}" type="pres">
      <dgm:prSet presAssocID="{BA494065-2CDE-4C6F-A1BB-C54F7B238D6E}" presName="spacer" presStyleCnt="0"/>
      <dgm:spPr/>
    </dgm:pt>
    <dgm:pt modelId="{C1F7E831-3ACD-4D02-8FFE-DEC3C3E73BF3}" type="pres">
      <dgm:prSet presAssocID="{66976FFD-95F4-45DE-A7D0-B9AE98B640CF}" presName="parentText" presStyleLbl="node1" presStyleIdx="4" presStyleCnt="5">
        <dgm:presLayoutVars>
          <dgm:chMax val="0"/>
          <dgm:bulletEnabled val="1"/>
        </dgm:presLayoutVars>
      </dgm:prSet>
      <dgm:spPr/>
    </dgm:pt>
  </dgm:ptLst>
  <dgm:cxnLst>
    <dgm:cxn modelId="{D2128000-9866-49A8-8CC1-88FF884E433E}" type="presOf" srcId="{66976FFD-95F4-45DE-A7D0-B9AE98B640CF}" destId="{C1F7E831-3ACD-4D02-8FFE-DEC3C3E73BF3}" srcOrd="0" destOrd="0" presId="urn:microsoft.com/office/officeart/2005/8/layout/vList2"/>
    <dgm:cxn modelId="{AA1D9106-5E25-45A8-B59C-CD5846849D4E}" srcId="{F949F84A-D9D1-42CC-A663-FCCC256FC902}" destId="{3B84B984-9E68-4B33-946B-713EB9014054}" srcOrd="0" destOrd="0" parTransId="{BF9F8589-4C10-4B0C-95C1-837EE00C4D71}" sibTransId="{436B0275-2901-40EA-9A7F-E74CC5D3DAAB}"/>
    <dgm:cxn modelId="{D47DBD62-95B8-46DF-A494-181E2125A3FF}" srcId="{F949F84A-D9D1-42CC-A663-FCCC256FC902}" destId="{66976FFD-95F4-45DE-A7D0-B9AE98B640CF}" srcOrd="4" destOrd="0" parTransId="{BFD1051B-96D1-48F6-83FD-0AB5AB280A01}" sibTransId="{B39AA233-FBB2-4640-A620-4FB00F9CC224}"/>
    <dgm:cxn modelId="{6F43FD79-2CA2-4255-99FE-1158F2D6723D}" type="presOf" srcId="{3B84B984-9E68-4B33-946B-713EB9014054}" destId="{5B36A15C-DB09-42A6-B6E7-29E7EECFBF7D}" srcOrd="0" destOrd="0" presId="urn:microsoft.com/office/officeart/2005/8/layout/vList2"/>
    <dgm:cxn modelId="{1E2D6C91-A6B4-42E7-A141-29072DA51618}" srcId="{F949F84A-D9D1-42CC-A663-FCCC256FC902}" destId="{2DE08480-75F7-4912-9FBD-EC363F688DBD}" srcOrd="3" destOrd="0" parTransId="{FC63592E-CD03-45F6-8E5C-4130DC2160B8}" sibTransId="{BA494065-2CDE-4C6F-A1BB-C54F7B238D6E}"/>
    <dgm:cxn modelId="{6B9F71AE-AF8E-41D6-B829-BCEAD985F066}" type="presOf" srcId="{C8250B2D-0A5A-429B-ABD6-17F24A352E64}" destId="{EA9201A0-AC18-4395-A447-ED2B76E75129}" srcOrd="0" destOrd="0" presId="urn:microsoft.com/office/officeart/2005/8/layout/vList2"/>
    <dgm:cxn modelId="{A8E7A1B5-77FA-434E-9C16-B0CEA7AB6CDE}" srcId="{F949F84A-D9D1-42CC-A663-FCCC256FC902}" destId="{C8250B2D-0A5A-429B-ABD6-17F24A352E64}" srcOrd="1" destOrd="0" parTransId="{6284CCA5-8624-4C87-BF2D-020A4E630217}" sibTransId="{BC331EA1-618E-49BD-B3B7-495958C5C013}"/>
    <dgm:cxn modelId="{C8ECBEBA-ABF4-4D2E-A6C1-D30011C67CA0}" type="presOf" srcId="{2DE08480-75F7-4912-9FBD-EC363F688DBD}" destId="{C3755058-8A0A-4036-BCB4-8802DEB89088}" srcOrd="0" destOrd="0" presId="urn:microsoft.com/office/officeart/2005/8/layout/vList2"/>
    <dgm:cxn modelId="{C841C2BC-030A-4ECE-9147-1A66B33F1804}" type="presOf" srcId="{F949F84A-D9D1-42CC-A663-FCCC256FC902}" destId="{66AC630C-4AF2-42EC-9656-D6D68144D5A3}" srcOrd="0" destOrd="0" presId="urn:microsoft.com/office/officeart/2005/8/layout/vList2"/>
    <dgm:cxn modelId="{D3B7E8E3-C568-4DE2-9E68-605DFE2533E1}" type="presOf" srcId="{799504F5-E657-455F-A526-D554328943D3}" destId="{48BE0300-7AEF-4CA6-8B6F-07B4D00B6183}" srcOrd="0" destOrd="0" presId="urn:microsoft.com/office/officeart/2005/8/layout/vList2"/>
    <dgm:cxn modelId="{0B104EEB-FE33-449C-83C6-E2B430C2478A}" srcId="{F949F84A-D9D1-42CC-A663-FCCC256FC902}" destId="{799504F5-E657-455F-A526-D554328943D3}" srcOrd="2" destOrd="0" parTransId="{8A0A58AA-1367-455A-BBEF-FFA296EBFF71}" sibTransId="{8C151131-B4E3-4BF7-9792-722167777167}"/>
    <dgm:cxn modelId="{34717DA3-3D87-4317-96E4-03F19B0EBC04}" type="presParOf" srcId="{66AC630C-4AF2-42EC-9656-D6D68144D5A3}" destId="{5B36A15C-DB09-42A6-B6E7-29E7EECFBF7D}" srcOrd="0" destOrd="0" presId="urn:microsoft.com/office/officeart/2005/8/layout/vList2"/>
    <dgm:cxn modelId="{61A002BC-A49A-4C68-8012-B7444BB764FA}" type="presParOf" srcId="{66AC630C-4AF2-42EC-9656-D6D68144D5A3}" destId="{C4ABA52E-1AF3-4E9C-86D5-28C4B89A30A6}" srcOrd="1" destOrd="0" presId="urn:microsoft.com/office/officeart/2005/8/layout/vList2"/>
    <dgm:cxn modelId="{1464E1DA-3131-454F-8D9F-ADBD82EB70D3}" type="presParOf" srcId="{66AC630C-4AF2-42EC-9656-D6D68144D5A3}" destId="{EA9201A0-AC18-4395-A447-ED2B76E75129}" srcOrd="2" destOrd="0" presId="urn:microsoft.com/office/officeart/2005/8/layout/vList2"/>
    <dgm:cxn modelId="{6CD28CBE-AF6C-4792-A022-7EC0C771603B}" type="presParOf" srcId="{66AC630C-4AF2-42EC-9656-D6D68144D5A3}" destId="{61C05545-D703-4009-8464-7F4BA81EA890}" srcOrd="3" destOrd="0" presId="urn:microsoft.com/office/officeart/2005/8/layout/vList2"/>
    <dgm:cxn modelId="{4DBD7A6D-EA57-4DFB-813B-F023AA54AC97}" type="presParOf" srcId="{66AC630C-4AF2-42EC-9656-D6D68144D5A3}" destId="{48BE0300-7AEF-4CA6-8B6F-07B4D00B6183}" srcOrd="4" destOrd="0" presId="urn:microsoft.com/office/officeart/2005/8/layout/vList2"/>
    <dgm:cxn modelId="{96A0688A-2EF8-4C33-8D3E-D570AEBBF111}" type="presParOf" srcId="{66AC630C-4AF2-42EC-9656-D6D68144D5A3}" destId="{CFF58620-1C35-4D58-892B-E1B2DD5D0022}" srcOrd="5" destOrd="0" presId="urn:microsoft.com/office/officeart/2005/8/layout/vList2"/>
    <dgm:cxn modelId="{E8B1EB11-F3C9-4B62-8B3F-25EDE28C4825}" type="presParOf" srcId="{66AC630C-4AF2-42EC-9656-D6D68144D5A3}" destId="{C3755058-8A0A-4036-BCB4-8802DEB89088}" srcOrd="6" destOrd="0" presId="urn:microsoft.com/office/officeart/2005/8/layout/vList2"/>
    <dgm:cxn modelId="{EF0CC403-5CAF-41C6-8817-7CBBF55B32FD}" type="presParOf" srcId="{66AC630C-4AF2-42EC-9656-D6D68144D5A3}" destId="{6923935E-7E52-4FA7-A32C-C49E2DB74445}" srcOrd="7" destOrd="0" presId="urn:microsoft.com/office/officeart/2005/8/layout/vList2"/>
    <dgm:cxn modelId="{229452D0-5B4F-4C20-A390-3FF110B07E50}" type="presParOf" srcId="{66AC630C-4AF2-42EC-9656-D6D68144D5A3}" destId="{C1F7E831-3ACD-4D02-8FFE-DEC3C3E73BF3}"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E9A5D8E-2ED4-4148-A513-4FEC80656EEA}"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n-US"/>
        </a:p>
      </dgm:t>
    </dgm:pt>
    <dgm:pt modelId="{64EA7579-8138-4DFB-A3BB-F1DB75779DAE}" type="pres">
      <dgm:prSet presAssocID="{FE9A5D8E-2ED4-4148-A513-4FEC80656EEA}" presName="Name0" presStyleCnt="0">
        <dgm:presLayoutVars>
          <dgm:dir/>
          <dgm:resizeHandles val="exact"/>
        </dgm:presLayoutVars>
      </dgm:prSet>
      <dgm:spPr/>
    </dgm:pt>
  </dgm:ptLst>
  <dgm:cxnLst>
    <dgm:cxn modelId="{EBB39CA9-4696-401F-A7B0-4D863861EDC7}" type="presOf" srcId="{FE9A5D8E-2ED4-4148-A513-4FEC80656EEA}" destId="{64EA7579-8138-4DFB-A3BB-F1DB75779DAE}" srcOrd="0"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3A41520-31EA-488D-B1DE-4128B0AA8D99}"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US"/>
        </a:p>
      </dgm:t>
    </dgm:pt>
    <dgm:pt modelId="{23976E7A-50F8-4EAD-B014-5B1F4F4EBB07}">
      <dgm:prSet phldrT="[Text]"/>
      <dgm:spPr/>
      <dgm:t>
        <a:bodyPr/>
        <a:lstStyle/>
        <a:p>
          <a:r>
            <a:rPr lang="en-US" dirty="0"/>
            <a:t>Word</a:t>
          </a:r>
        </a:p>
      </dgm:t>
    </dgm:pt>
    <dgm:pt modelId="{17350889-0A45-4FAD-BB23-2957812BD967}" type="parTrans" cxnId="{7BDEA587-207C-468A-BA10-C3CA930BFD06}">
      <dgm:prSet/>
      <dgm:spPr/>
      <dgm:t>
        <a:bodyPr/>
        <a:lstStyle/>
        <a:p>
          <a:endParaRPr lang="en-US"/>
        </a:p>
      </dgm:t>
    </dgm:pt>
    <dgm:pt modelId="{9B267325-DC4F-4956-BE03-2F5FE17D8CD4}" type="sibTrans" cxnId="{7BDEA587-207C-468A-BA10-C3CA930BFD06}">
      <dgm:prSet/>
      <dgm:spPr/>
      <dgm:t>
        <a:bodyPr/>
        <a:lstStyle/>
        <a:p>
          <a:endParaRPr lang="en-US"/>
        </a:p>
      </dgm:t>
    </dgm:pt>
    <dgm:pt modelId="{A5F17945-93AD-41F8-AF84-E08B4C6A2F1E}">
      <dgm:prSet phldrT="[Text]"/>
      <dgm:spPr>
        <a:solidFill>
          <a:schemeClr val="accent1">
            <a:lumMod val="75000"/>
          </a:schemeClr>
        </a:solidFill>
      </dgm:spPr>
      <dgm:t>
        <a:bodyPr/>
        <a:lstStyle/>
        <a:p>
          <a:r>
            <a:rPr lang="en-US" dirty="0"/>
            <a:t>Definition  	</a:t>
          </a:r>
        </a:p>
      </dgm:t>
    </dgm:pt>
    <dgm:pt modelId="{C0A7D8FD-EB0C-424C-B219-5928E1E9B8D9}" type="parTrans" cxnId="{9624FFD0-EFE0-4DCE-B2AE-B4CD5CDBF5A5}">
      <dgm:prSet/>
      <dgm:spPr/>
      <dgm:t>
        <a:bodyPr/>
        <a:lstStyle/>
        <a:p>
          <a:endParaRPr lang="en-US"/>
        </a:p>
      </dgm:t>
    </dgm:pt>
    <dgm:pt modelId="{7C6E3591-27C7-4A38-AAAC-D631F059C360}" type="sibTrans" cxnId="{9624FFD0-EFE0-4DCE-B2AE-B4CD5CDBF5A5}">
      <dgm:prSet/>
      <dgm:spPr/>
      <dgm:t>
        <a:bodyPr/>
        <a:lstStyle/>
        <a:p>
          <a:endParaRPr lang="en-US"/>
        </a:p>
      </dgm:t>
    </dgm:pt>
    <dgm:pt modelId="{F170A2B7-2C2A-4A03-A84A-BFCF77BAD927}">
      <dgm:prSet phldrT="[Text]"/>
      <dgm:spPr>
        <a:solidFill>
          <a:schemeClr val="accent1">
            <a:lumMod val="75000"/>
          </a:schemeClr>
        </a:solidFill>
      </dgm:spPr>
      <dgm:t>
        <a:bodyPr/>
        <a:lstStyle/>
        <a:p>
          <a:r>
            <a:rPr lang="en-US" dirty="0"/>
            <a:t>Characteristics</a:t>
          </a:r>
        </a:p>
      </dgm:t>
    </dgm:pt>
    <dgm:pt modelId="{9FB60CC3-983D-4E16-91F4-67662935D3E9}" type="parTrans" cxnId="{320EB601-AEEF-44A0-B197-51F4C9AD98E5}">
      <dgm:prSet/>
      <dgm:spPr/>
      <dgm:t>
        <a:bodyPr/>
        <a:lstStyle/>
        <a:p>
          <a:endParaRPr lang="en-US"/>
        </a:p>
      </dgm:t>
    </dgm:pt>
    <dgm:pt modelId="{8A5EFEE2-6F37-4181-9ABB-8099FA995AD0}" type="sibTrans" cxnId="{320EB601-AEEF-44A0-B197-51F4C9AD98E5}">
      <dgm:prSet/>
      <dgm:spPr/>
      <dgm:t>
        <a:bodyPr/>
        <a:lstStyle/>
        <a:p>
          <a:endParaRPr lang="en-US"/>
        </a:p>
      </dgm:t>
    </dgm:pt>
    <dgm:pt modelId="{90306007-8CCA-4B0F-8DAA-75791D0BDFEC}">
      <dgm:prSet phldrT="[Text]"/>
      <dgm:spPr>
        <a:solidFill>
          <a:schemeClr val="accent1">
            <a:lumMod val="75000"/>
          </a:schemeClr>
        </a:solidFill>
      </dgm:spPr>
      <dgm:t>
        <a:bodyPr/>
        <a:lstStyle/>
        <a:p>
          <a:r>
            <a:rPr lang="en-US" dirty="0"/>
            <a:t>Examples</a:t>
          </a:r>
        </a:p>
      </dgm:t>
    </dgm:pt>
    <dgm:pt modelId="{1E908019-1CFC-4F91-99F5-F8D3FAEA0ABD}" type="parTrans" cxnId="{3C620E6F-33B2-4E5C-8202-22BA637FF648}">
      <dgm:prSet/>
      <dgm:spPr/>
      <dgm:t>
        <a:bodyPr/>
        <a:lstStyle/>
        <a:p>
          <a:endParaRPr lang="en-US"/>
        </a:p>
      </dgm:t>
    </dgm:pt>
    <dgm:pt modelId="{D5B29AAD-411C-40B7-BF93-19F7EB757D11}" type="sibTrans" cxnId="{3C620E6F-33B2-4E5C-8202-22BA637FF648}">
      <dgm:prSet/>
      <dgm:spPr/>
      <dgm:t>
        <a:bodyPr/>
        <a:lstStyle/>
        <a:p>
          <a:endParaRPr lang="en-US"/>
        </a:p>
      </dgm:t>
    </dgm:pt>
    <dgm:pt modelId="{F2A025A0-5A4B-4E8F-A321-6CDD069046EF}">
      <dgm:prSet phldrT="[Text]"/>
      <dgm:spPr>
        <a:solidFill>
          <a:schemeClr val="accent1">
            <a:lumMod val="75000"/>
          </a:schemeClr>
        </a:solidFill>
      </dgm:spPr>
      <dgm:t>
        <a:bodyPr/>
        <a:lstStyle/>
        <a:p>
          <a:r>
            <a:rPr lang="en-US" dirty="0"/>
            <a:t>Non-examples</a:t>
          </a:r>
        </a:p>
      </dgm:t>
    </dgm:pt>
    <dgm:pt modelId="{0D4920AA-065A-4175-BCF9-E4099FDE75CA}" type="parTrans" cxnId="{C3B95299-5970-4FD9-ACF1-1959223B09A8}">
      <dgm:prSet/>
      <dgm:spPr/>
      <dgm:t>
        <a:bodyPr/>
        <a:lstStyle/>
        <a:p>
          <a:endParaRPr lang="en-US"/>
        </a:p>
      </dgm:t>
    </dgm:pt>
    <dgm:pt modelId="{01D7A962-1320-4291-9F8D-E4E40FB53E14}" type="sibTrans" cxnId="{C3B95299-5970-4FD9-ACF1-1959223B09A8}">
      <dgm:prSet/>
      <dgm:spPr/>
      <dgm:t>
        <a:bodyPr/>
        <a:lstStyle/>
        <a:p>
          <a:endParaRPr lang="en-US"/>
        </a:p>
      </dgm:t>
    </dgm:pt>
    <dgm:pt modelId="{494A3940-B1A5-4E4C-9F3B-137BC3847E65}" type="pres">
      <dgm:prSet presAssocID="{03A41520-31EA-488D-B1DE-4128B0AA8D99}" presName="diagram" presStyleCnt="0">
        <dgm:presLayoutVars>
          <dgm:chMax val="1"/>
          <dgm:dir/>
          <dgm:animLvl val="ctr"/>
          <dgm:resizeHandles val="exact"/>
        </dgm:presLayoutVars>
      </dgm:prSet>
      <dgm:spPr/>
    </dgm:pt>
    <dgm:pt modelId="{F470EE79-BE64-4B64-B588-2FE145BF5E3C}" type="pres">
      <dgm:prSet presAssocID="{03A41520-31EA-488D-B1DE-4128B0AA8D99}" presName="matrix" presStyleCnt="0"/>
      <dgm:spPr/>
    </dgm:pt>
    <dgm:pt modelId="{0654FDC1-370E-4952-A4EF-B6B58F4B4650}" type="pres">
      <dgm:prSet presAssocID="{03A41520-31EA-488D-B1DE-4128B0AA8D99}" presName="tile1" presStyleLbl="node1" presStyleIdx="0" presStyleCnt="4"/>
      <dgm:spPr/>
    </dgm:pt>
    <dgm:pt modelId="{DD1245DF-9DAB-4ADF-B7AB-4FE92E129601}" type="pres">
      <dgm:prSet presAssocID="{03A41520-31EA-488D-B1DE-4128B0AA8D99}" presName="tile1text" presStyleLbl="node1" presStyleIdx="0" presStyleCnt="4">
        <dgm:presLayoutVars>
          <dgm:chMax val="0"/>
          <dgm:chPref val="0"/>
          <dgm:bulletEnabled val="1"/>
        </dgm:presLayoutVars>
      </dgm:prSet>
      <dgm:spPr/>
    </dgm:pt>
    <dgm:pt modelId="{C975EE2E-FBCA-4CC2-9A80-D317949FB469}" type="pres">
      <dgm:prSet presAssocID="{03A41520-31EA-488D-B1DE-4128B0AA8D99}" presName="tile2" presStyleLbl="node1" presStyleIdx="1" presStyleCnt="4" custLinFactNeighborX="-1614" custLinFactNeighborY="-2819"/>
      <dgm:spPr/>
    </dgm:pt>
    <dgm:pt modelId="{FDF532DC-698F-43E8-9900-3DA7F24EE70F}" type="pres">
      <dgm:prSet presAssocID="{03A41520-31EA-488D-B1DE-4128B0AA8D99}" presName="tile2text" presStyleLbl="node1" presStyleIdx="1" presStyleCnt="4">
        <dgm:presLayoutVars>
          <dgm:chMax val="0"/>
          <dgm:chPref val="0"/>
          <dgm:bulletEnabled val="1"/>
        </dgm:presLayoutVars>
      </dgm:prSet>
      <dgm:spPr/>
    </dgm:pt>
    <dgm:pt modelId="{44D6AA79-7CB2-4D3A-9BA9-75D89EFED16D}" type="pres">
      <dgm:prSet presAssocID="{03A41520-31EA-488D-B1DE-4128B0AA8D99}" presName="tile3" presStyleLbl="node1" presStyleIdx="2" presStyleCnt="4"/>
      <dgm:spPr/>
    </dgm:pt>
    <dgm:pt modelId="{E4FF2E79-9F5C-419F-9B96-7891F2BF595E}" type="pres">
      <dgm:prSet presAssocID="{03A41520-31EA-488D-B1DE-4128B0AA8D99}" presName="tile3text" presStyleLbl="node1" presStyleIdx="2" presStyleCnt="4">
        <dgm:presLayoutVars>
          <dgm:chMax val="0"/>
          <dgm:chPref val="0"/>
          <dgm:bulletEnabled val="1"/>
        </dgm:presLayoutVars>
      </dgm:prSet>
      <dgm:spPr/>
    </dgm:pt>
    <dgm:pt modelId="{297A099F-9DA8-4E6B-A22A-FF652C1C9112}" type="pres">
      <dgm:prSet presAssocID="{03A41520-31EA-488D-B1DE-4128B0AA8D99}" presName="tile4" presStyleLbl="node1" presStyleIdx="3" presStyleCnt="4"/>
      <dgm:spPr/>
    </dgm:pt>
    <dgm:pt modelId="{9364B496-6E87-40F9-B28F-3F60833A8743}" type="pres">
      <dgm:prSet presAssocID="{03A41520-31EA-488D-B1DE-4128B0AA8D99}" presName="tile4text" presStyleLbl="node1" presStyleIdx="3" presStyleCnt="4">
        <dgm:presLayoutVars>
          <dgm:chMax val="0"/>
          <dgm:chPref val="0"/>
          <dgm:bulletEnabled val="1"/>
        </dgm:presLayoutVars>
      </dgm:prSet>
      <dgm:spPr/>
    </dgm:pt>
    <dgm:pt modelId="{2A61F663-2C9D-4D7D-8521-4A3B6AB17118}" type="pres">
      <dgm:prSet presAssocID="{03A41520-31EA-488D-B1DE-4128B0AA8D99}" presName="centerTile" presStyleLbl="fgShp" presStyleIdx="0" presStyleCnt="1">
        <dgm:presLayoutVars>
          <dgm:chMax val="0"/>
          <dgm:chPref val="0"/>
        </dgm:presLayoutVars>
      </dgm:prSet>
      <dgm:spPr/>
    </dgm:pt>
  </dgm:ptLst>
  <dgm:cxnLst>
    <dgm:cxn modelId="{320EB601-AEEF-44A0-B197-51F4C9AD98E5}" srcId="{23976E7A-50F8-4EAD-B014-5B1F4F4EBB07}" destId="{F170A2B7-2C2A-4A03-A84A-BFCF77BAD927}" srcOrd="1" destOrd="0" parTransId="{9FB60CC3-983D-4E16-91F4-67662935D3E9}" sibTransId="{8A5EFEE2-6F37-4181-9ABB-8099FA995AD0}"/>
    <dgm:cxn modelId="{6975F30B-1C95-41EC-8687-CBDA75FFC0E2}" type="presOf" srcId="{03A41520-31EA-488D-B1DE-4128B0AA8D99}" destId="{494A3940-B1A5-4E4C-9F3B-137BC3847E65}" srcOrd="0" destOrd="0" presId="urn:microsoft.com/office/officeart/2005/8/layout/matrix1"/>
    <dgm:cxn modelId="{153E6C22-E40F-4082-8E8F-9CF929FE68CF}" type="presOf" srcId="{90306007-8CCA-4B0F-8DAA-75791D0BDFEC}" destId="{E4FF2E79-9F5C-419F-9B96-7891F2BF595E}" srcOrd="1" destOrd="0" presId="urn:microsoft.com/office/officeart/2005/8/layout/matrix1"/>
    <dgm:cxn modelId="{7F50962D-7E0C-46A7-8B0C-232FC072548D}" type="presOf" srcId="{A5F17945-93AD-41F8-AF84-E08B4C6A2F1E}" destId="{0654FDC1-370E-4952-A4EF-B6B58F4B4650}" srcOrd="0" destOrd="0" presId="urn:microsoft.com/office/officeart/2005/8/layout/matrix1"/>
    <dgm:cxn modelId="{C4A70244-3F72-444F-86F2-15869A9FB886}" type="presOf" srcId="{F170A2B7-2C2A-4A03-A84A-BFCF77BAD927}" destId="{C975EE2E-FBCA-4CC2-9A80-D317949FB469}" srcOrd="0" destOrd="0" presId="urn:microsoft.com/office/officeart/2005/8/layout/matrix1"/>
    <dgm:cxn modelId="{3C620E6F-33B2-4E5C-8202-22BA637FF648}" srcId="{23976E7A-50F8-4EAD-B014-5B1F4F4EBB07}" destId="{90306007-8CCA-4B0F-8DAA-75791D0BDFEC}" srcOrd="2" destOrd="0" parTransId="{1E908019-1CFC-4F91-99F5-F8D3FAEA0ABD}" sibTransId="{D5B29AAD-411C-40B7-BF93-19F7EB757D11}"/>
    <dgm:cxn modelId="{F208C46F-F374-4B7C-AB5F-43A02307732B}" type="presOf" srcId="{F2A025A0-5A4B-4E8F-A321-6CDD069046EF}" destId="{297A099F-9DA8-4E6B-A22A-FF652C1C9112}" srcOrd="0" destOrd="0" presId="urn:microsoft.com/office/officeart/2005/8/layout/matrix1"/>
    <dgm:cxn modelId="{7BDEA587-207C-468A-BA10-C3CA930BFD06}" srcId="{03A41520-31EA-488D-B1DE-4128B0AA8D99}" destId="{23976E7A-50F8-4EAD-B014-5B1F4F4EBB07}" srcOrd="0" destOrd="0" parTransId="{17350889-0A45-4FAD-BB23-2957812BD967}" sibTransId="{9B267325-DC4F-4956-BE03-2F5FE17D8CD4}"/>
    <dgm:cxn modelId="{8F54958B-4CC7-414B-A4EB-41D783F6CAF2}" type="presOf" srcId="{A5F17945-93AD-41F8-AF84-E08B4C6A2F1E}" destId="{DD1245DF-9DAB-4ADF-B7AB-4FE92E129601}" srcOrd="1" destOrd="0" presId="urn:microsoft.com/office/officeart/2005/8/layout/matrix1"/>
    <dgm:cxn modelId="{C3B95299-5970-4FD9-ACF1-1959223B09A8}" srcId="{23976E7A-50F8-4EAD-B014-5B1F4F4EBB07}" destId="{F2A025A0-5A4B-4E8F-A321-6CDD069046EF}" srcOrd="3" destOrd="0" parTransId="{0D4920AA-065A-4175-BCF9-E4099FDE75CA}" sibTransId="{01D7A962-1320-4291-9F8D-E4E40FB53E14}"/>
    <dgm:cxn modelId="{D1D32BC6-29A3-4D3C-A6C6-0BEEE8F218A2}" type="presOf" srcId="{F2A025A0-5A4B-4E8F-A321-6CDD069046EF}" destId="{9364B496-6E87-40F9-B28F-3F60833A8743}" srcOrd="1" destOrd="0" presId="urn:microsoft.com/office/officeart/2005/8/layout/matrix1"/>
    <dgm:cxn modelId="{677017CB-3D01-4BDF-B781-350EE1A454E5}" type="presOf" srcId="{23976E7A-50F8-4EAD-B014-5B1F4F4EBB07}" destId="{2A61F663-2C9D-4D7D-8521-4A3B6AB17118}" srcOrd="0" destOrd="0" presId="urn:microsoft.com/office/officeart/2005/8/layout/matrix1"/>
    <dgm:cxn modelId="{9624FFD0-EFE0-4DCE-B2AE-B4CD5CDBF5A5}" srcId="{23976E7A-50F8-4EAD-B014-5B1F4F4EBB07}" destId="{A5F17945-93AD-41F8-AF84-E08B4C6A2F1E}" srcOrd="0" destOrd="0" parTransId="{C0A7D8FD-EB0C-424C-B219-5928E1E9B8D9}" sibTransId="{7C6E3591-27C7-4A38-AAAC-D631F059C360}"/>
    <dgm:cxn modelId="{11601CD3-4C9D-40AA-B00C-7B15FFBAA24F}" type="presOf" srcId="{90306007-8CCA-4B0F-8DAA-75791D0BDFEC}" destId="{44D6AA79-7CB2-4D3A-9BA9-75D89EFED16D}" srcOrd="0" destOrd="0" presId="urn:microsoft.com/office/officeart/2005/8/layout/matrix1"/>
    <dgm:cxn modelId="{6D5756D5-58C2-4B16-89BC-5B030E10D013}" type="presOf" srcId="{F170A2B7-2C2A-4A03-A84A-BFCF77BAD927}" destId="{FDF532DC-698F-43E8-9900-3DA7F24EE70F}" srcOrd="1" destOrd="0" presId="urn:microsoft.com/office/officeart/2005/8/layout/matrix1"/>
    <dgm:cxn modelId="{AE74289E-2CCC-4108-B8B8-BBE4D46C4714}" type="presParOf" srcId="{494A3940-B1A5-4E4C-9F3B-137BC3847E65}" destId="{F470EE79-BE64-4B64-B588-2FE145BF5E3C}" srcOrd="0" destOrd="0" presId="urn:microsoft.com/office/officeart/2005/8/layout/matrix1"/>
    <dgm:cxn modelId="{C43809C7-0095-4E67-9508-EA8C3B709160}" type="presParOf" srcId="{F470EE79-BE64-4B64-B588-2FE145BF5E3C}" destId="{0654FDC1-370E-4952-A4EF-B6B58F4B4650}" srcOrd="0" destOrd="0" presId="urn:microsoft.com/office/officeart/2005/8/layout/matrix1"/>
    <dgm:cxn modelId="{CE630295-40A9-4550-A39A-CCAD6A92DE50}" type="presParOf" srcId="{F470EE79-BE64-4B64-B588-2FE145BF5E3C}" destId="{DD1245DF-9DAB-4ADF-B7AB-4FE92E129601}" srcOrd="1" destOrd="0" presId="urn:microsoft.com/office/officeart/2005/8/layout/matrix1"/>
    <dgm:cxn modelId="{AFD601E4-DB77-4A7B-9FCB-86499A7EBF88}" type="presParOf" srcId="{F470EE79-BE64-4B64-B588-2FE145BF5E3C}" destId="{C975EE2E-FBCA-4CC2-9A80-D317949FB469}" srcOrd="2" destOrd="0" presId="urn:microsoft.com/office/officeart/2005/8/layout/matrix1"/>
    <dgm:cxn modelId="{AB1BCEFE-624C-45BF-90F5-9F36D6414268}" type="presParOf" srcId="{F470EE79-BE64-4B64-B588-2FE145BF5E3C}" destId="{FDF532DC-698F-43E8-9900-3DA7F24EE70F}" srcOrd="3" destOrd="0" presId="urn:microsoft.com/office/officeart/2005/8/layout/matrix1"/>
    <dgm:cxn modelId="{C500E6A6-CD9C-469C-8877-59AC96E41678}" type="presParOf" srcId="{F470EE79-BE64-4B64-B588-2FE145BF5E3C}" destId="{44D6AA79-7CB2-4D3A-9BA9-75D89EFED16D}" srcOrd="4" destOrd="0" presId="urn:microsoft.com/office/officeart/2005/8/layout/matrix1"/>
    <dgm:cxn modelId="{51FAEF83-B69D-4E64-8BE8-C7C3F7C83FE4}" type="presParOf" srcId="{F470EE79-BE64-4B64-B588-2FE145BF5E3C}" destId="{E4FF2E79-9F5C-419F-9B96-7891F2BF595E}" srcOrd="5" destOrd="0" presId="urn:microsoft.com/office/officeart/2005/8/layout/matrix1"/>
    <dgm:cxn modelId="{7C31F235-C787-4CB8-B101-A0B3F8E7D8DE}" type="presParOf" srcId="{F470EE79-BE64-4B64-B588-2FE145BF5E3C}" destId="{297A099F-9DA8-4E6B-A22A-FF652C1C9112}" srcOrd="6" destOrd="0" presId="urn:microsoft.com/office/officeart/2005/8/layout/matrix1"/>
    <dgm:cxn modelId="{4B1D3D2B-593F-4D9E-A032-83737E025B10}" type="presParOf" srcId="{F470EE79-BE64-4B64-B588-2FE145BF5E3C}" destId="{9364B496-6E87-40F9-B28F-3F60833A8743}" srcOrd="7" destOrd="0" presId="urn:microsoft.com/office/officeart/2005/8/layout/matrix1"/>
    <dgm:cxn modelId="{F13E2437-83DD-48B3-B710-742FA7AC955A}" type="presParOf" srcId="{494A3940-B1A5-4E4C-9F3B-137BC3847E65}" destId="{2A61F663-2C9D-4D7D-8521-4A3B6AB17118}"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97752B-2E66-4A39-B44E-81C59F40BE29}">
      <dsp:nvSpPr>
        <dsp:cNvPr id="0" name=""/>
        <dsp:cNvSpPr/>
      </dsp:nvSpPr>
      <dsp:spPr>
        <a:xfrm>
          <a:off x="433738" y="274"/>
          <a:ext cx="2655800" cy="1327900"/>
        </a:xfrm>
        <a:prstGeom prst="roundRect">
          <a:avLst>
            <a:gd name="adj" fmla="val 10000"/>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45720" rIns="68580" bIns="45720" numCol="1" spcCol="1270" anchor="ctr" anchorCtr="0">
          <a:noAutofit/>
        </a:bodyPr>
        <a:lstStyle/>
        <a:p>
          <a:pPr marL="0" lvl="0" indent="0" algn="ctr" defTabSz="1600200">
            <a:lnSpc>
              <a:spcPct val="90000"/>
            </a:lnSpc>
            <a:spcBef>
              <a:spcPct val="0"/>
            </a:spcBef>
            <a:spcAft>
              <a:spcPct val="35000"/>
            </a:spcAft>
            <a:buNone/>
          </a:pPr>
          <a:r>
            <a:rPr lang="en-US" sz="3600" kern="1200" dirty="0"/>
            <a:t>Financial</a:t>
          </a:r>
        </a:p>
      </dsp:txBody>
      <dsp:txXfrm>
        <a:off x="472631" y="39167"/>
        <a:ext cx="2578014" cy="1250114"/>
      </dsp:txXfrm>
    </dsp:sp>
    <dsp:sp modelId="{E8B26EDD-A7E0-4A82-A10F-F4622B7FFBBE}">
      <dsp:nvSpPr>
        <dsp:cNvPr id="0" name=""/>
        <dsp:cNvSpPr/>
      </dsp:nvSpPr>
      <dsp:spPr>
        <a:xfrm>
          <a:off x="699318" y="1328174"/>
          <a:ext cx="265580" cy="995925"/>
        </a:xfrm>
        <a:custGeom>
          <a:avLst/>
          <a:gdLst/>
          <a:ahLst/>
          <a:cxnLst/>
          <a:rect l="0" t="0" r="0" b="0"/>
          <a:pathLst>
            <a:path>
              <a:moveTo>
                <a:pt x="0" y="0"/>
              </a:moveTo>
              <a:lnTo>
                <a:pt x="0" y="995925"/>
              </a:lnTo>
              <a:lnTo>
                <a:pt x="265580" y="99592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42B2957-52FA-48B7-94FA-BA7232CC0D91}">
      <dsp:nvSpPr>
        <dsp:cNvPr id="0" name=""/>
        <dsp:cNvSpPr/>
      </dsp:nvSpPr>
      <dsp:spPr>
        <a:xfrm>
          <a:off x="964898" y="1660149"/>
          <a:ext cx="2803569" cy="13279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005" tIns="26670" rIns="40005" bIns="26670" numCol="1" spcCol="1270" anchor="ctr" anchorCtr="0">
          <a:noAutofit/>
        </a:bodyPr>
        <a:lstStyle/>
        <a:p>
          <a:pPr marL="0" lvl="0" indent="0" algn="l" defTabSz="933450">
            <a:lnSpc>
              <a:spcPct val="90000"/>
            </a:lnSpc>
            <a:spcBef>
              <a:spcPct val="0"/>
            </a:spcBef>
            <a:spcAft>
              <a:spcPct val="35000"/>
            </a:spcAft>
            <a:buNone/>
          </a:pPr>
          <a:r>
            <a:rPr lang="en-US" sz="2100" kern="1200" dirty="0"/>
            <a:t>Lissa has a financial arrangements with WVSHU for this presentation</a:t>
          </a:r>
        </a:p>
      </dsp:txBody>
      <dsp:txXfrm>
        <a:off x="1003791" y="1699042"/>
        <a:ext cx="2725783" cy="1250114"/>
      </dsp:txXfrm>
    </dsp:sp>
    <dsp:sp modelId="{4789913B-02E0-4CBD-8451-27D22705F343}">
      <dsp:nvSpPr>
        <dsp:cNvPr id="0" name=""/>
        <dsp:cNvSpPr/>
      </dsp:nvSpPr>
      <dsp:spPr>
        <a:xfrm>
          <a:off x="699318" y="1328174"/>
          <a:ext cx="368752" cy="2647740"/>
        </a:xfrm>
        <a:custGeom>
          <a:avLst/>
          <a:gdLst/>
          <a:ahLst/>
          <a:cxnLst/>
          <a:rect l="0" t="0" r="0" b="0"/>
          <a:pathLst>
            <a:path>
              <a:moveTo>
                <a:pt x="0" y="0"/>
              </a:moveTo>
              <a:lnTo>
                <a:pt x="0" y="2647740"/>
              </a:lnTo>
              <a:lnTo>
                <a:pt x="368752" y="264774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34A1AC9-AF28-4927-A118-1CDA4E90E02C}">
      <dsp:nvSpPr>
        <dsp:cNvPr id="0" name=""/>
        <dsp:cNvSpPr/>
      </dsp:nvSpPr>
      <dsp:spPr>
        <a:xfrm>
          <a:off x="1068071" y="3311964"/>
          <a:ext cx="2855113" cy="13279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005" tIns="26670" rIns="40005" bIns="26670" numCol="1" spcCol="1270" anchor="ctr" anchorCtr="0">
          <a:noAutofit/>
        </a:bodyPr>
        <a:lstStyle/>
        <a:p>
          <a:pPr marL="0" lvl="0" indent="0" algn="l" defTabSz="933450">
            <a:lnSpc>
              <a:spcPct val="90000"/>
            </a:lnSpc>
            <a:spcBef>
              <a:spcPct val="0"/>
            </a:spcBef>
            <a:spcAft>
              <a:spcPct val="35000"/>
            </a:spcAft>
            <a:buNone/>
          </a:pPr>
          <a:r>
            <a:rPr lang="en-US" sz="2100" kern="1200" dirty="0"/>
            <a:t>Lissa published a book on the CCSS and SLPs with Plural Publishing </a:t>
          </a:r>
        </a:p>
      </dsp:txBody>
      <dsp:txXfrm>
        <a:off x="1106964" y="3350857"/>
        <a:ext cx="2777327" cy="1250114"/>
      </dsp:txXfrm>
    </dsp:sp>
    <dsp:sp modelId="{80AF16BA-2553-4375-B2B7-67999B4EA213}">
      <dsp:nvSpPr>
        <dsp:cNvPr id="0" name=""/>
        <dsp:cNvSpPr/>
      </dsp:nvSpPr>
      <dsp:spPr>
        <a:xfrm>
          <a:off x="3952802" y="274"/>
          <a:ext cx="2655800" cy="1327900"/>
        </a:xfrm>
        <a:prstGeom prst="roundRect">
          <a:avLst>
            <a:gd name="adj" fmla="val 10000"/>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45720" rIns="68580" bIns="45720" numCol="1" spcCol="1270" anchor="ctr" anchorCtr="0">
          <a:noAutofit/>
        </a:bodyPr>
        <a:lstStyle/>
        <a:p>
          <a:pPr marL="0" lvl="0" indent="0" algn="r" defTabSz="1600200">
            <a:lnSpc>
              <a:spcPct val="90000"/>
            </a:lnSpc>
            <a:spcBef>
              <a:spcPct val="0"/>
            </a:spcBef>
            <a:spcAft>
              <a:spcPct val="35000"/>
            </a:spcAft>
            <a:buNone/>
          </a:pPr>
          <a:r>
            <a:rPr lang="en-US" sz="3600" kern="1200" dirty="0"/>
            <a:t>Nonfinancial</a:t>
          </a:r>
        </a:p>
      </dsp:txBody>
      <dsp:txXfrm>
        <a:off x="3991695" y="39167"/>
        <a:ext cx="2578014" cy="1250114"/>
      </dsp:txXfrm>
    </dsp:sp>
    <dsp:sp modelId="{0BFB4783-AC3D-4ECC-B9F5-F99BD1B5D22E}">
      <dsp:nvSpPr>
        <dsp:cNvPr id="0" name=""/>
        <dsp:cNvSpPr/>
      </dsp:nvSpPr>
      <dsp:spPr>
        <a:xfrm>
          <a:off x="4218382" y="1328174"/>
          <a:ext cx="265580" cy="1513076"/>
        </a:xfrm>
        <a:custGeom>
          <a:avLst/>
          <a:gdLst/>
          <a:ahLst/>
          <a:cxnLst/>
          <a:rect l="0" t="0" r="0" b="0"/>
          <a:pathLst>
            <a:path>
              <a:moveTo>
                <a:pt x="0" y="0"/>
              </a:moveTo>
              <a:lnTo>
                <a:pt x="0" y="1513076"/>
              </a:lnTo>
              <a:lnTo>
                <a:pt x="265580" y="151307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84D1F99-9E7E-473A-B634-396DA8DB0109}">
      <dsp:nvSpPr>
        <dsp:cNvPr id="0" name=""/>
        <dsp:cNvSpPr/>
      </dsp:nvSpPr>
      <dsp:spPr>
        <a:xfrm>
          <a:off x="4483962" y="1660149"/>
          <a:ext cx="2930899" cy="236220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005" tIns="26670" rIns="40005" bIns="26670" numCol="1" spcCol="1270" anchor="ctr" anchorCtr="0">
          <a:noAutofit/>
        </a:bodyPr>
        <a:lstStyle/>
        <a:p>
          <a:pPr marL="0" lvl="0" indent="0" algn="l" defTabSz="933450">
            <a:lnSpc>
              <a:spcPct val="90000"/>
            </a:lnSpc>
            <a:spcBef>
              <a:spcPct val="0"/>
            </a:spcBef>
            <a:spcAft>
              <a:spcPct val="35000"/>
            </a:spcAft>
            <a:buNone/>
          </a:pPr>
          <a:r>
            <a:rPr lang="en-US" sz="2100" kern="1200" dirty="0"/>
            <a:t>Lissa thanks her colleagues who authored chapters in the CCSS book, sharing their expertise</a:t>
          </a:r>
        </a:p>
      </dsp:txBody>
      <dsp:txXfrm>
        <a:off x="4553149" y="1729336"/>
        <a:ext cx="2792525" cy="22238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46DE9C-64DE-4BAA-9AD7-26F64141B891}">
      <dsp:nvSpPr>
        <dsp:cNvPr id="0" name=""/>
        <dsp:cNvSpPr/>
      </dsp:nvSpPr>
      <dsp:spPr>
        <a:xfrm>
          <a:off x="3047999" y="586"/>
          <a:ext cx="4572000" cy="2285441"/>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t" anchorCtr="0">
          <a:noAutofit/>
        </a:bodyPr>
        <a:lstStyle/>
        <a:p>
          <a:pPr marL="228600" lvl="1" indent="-228600" algn="l" defTabSz="977900">
            <a:lnSpc>
              <a:spcPct val="90000"/>
            </a:lnSpc>
            <a:spcBef>
              <a:spcPct val="0"/>
            </a:spcBef>
            <a:spcAft>
              <a:spcPct val="15000"/>
            </a:spcAft>
            <a:buChar char="•"/>
          </a:pPr>
          <a:r>
            <a:rPr lang="en-US" sz="2200" kern="1200" dirty="0"/>
            <a:t>Language at child’s level</a:t>
          </a:r>
        </a:p>
        <a:p>
          <a:pPr marL="228600" lvl="1" indent="-228600" algn="l" defTabSz="977900">
            <a:lnSpc>
              <a:spcPct val="90000"/>
            </a:lnSpc>
            <a:spcBef>
              <a:spcPct val="0"/>
            </a:spcBef>
            <a:spcAft>
              <a:spcPct val="15000"/>
            </a:spcAft>
            <a:buChar char="•"/>
          </a:pPr>
          <a:r>
            <a:rPr lang="en-US" sz="2200" kern="1200" dirty="0"/>
            <a:t>Shared Assumptions</a:t>
          </a:r>
        </a:p>
        <a:p>
          <a:pPr marL="228600" lvl="1" indent="-228600" algn="l" defTabSz="977900">
            <a:lnSpc>
              <a:spcPct val="90000"/>
            </a:lnSpc>
            <a:spcBef>
              <a:spcPct val="0"/>
            </a:spcBef>
            <a:spcAft>
              <a:spcPct val="15000"/>
            </a:spcAft>
            <a:buChar char="•"/>
          </a:pPr>
          <a:r>
            <a:rPr lang="en-US" sz="2200" kern="1200" dirty="0"/>
            <a:t>Discrete amount of information</a:t>
          </a:r>
        </a:p>
      </dsp:txBody>
      <dsp:txXfrm>
        <a:off x="3047999" y="286266"/>
        <a:ext cx="3714960" cy="1714081"/>
      </dsp:txXfrm>
    </dsp:sp>
    <dsp:sp modelId="{822BE9B4-5749-4B0D-AE2B-85603F99B82B}">
      <dsp:nvSpPr>
        <dsp:cNvPr id="0" name=""/>
        <dsp:cNvSpPr/>
      </dsp:nvSpPr>
      <dsp:spPr>
        <a:xfrm>
          <a:off x="0" y="586"/>
          <a:ext cx="3048000" cy="2285441"/>
        </a:xfrm>
        <a:prstGeom prst="roundRect">
          <a:avLst/>
        </a:prstGeom>
        <a:solidFill>
          <a:schemeClr val="accent1">
            <a:lumMod val="75000"/>
          </a:schemeClr>
        </a:solidFill>
        <a:ln w="12700" cap="flat" cmpd="sng" algn="ctr">
          <a:solidFill>
            <a:schemeClr val="accent2">
              <a:shade val="50000"/>
            </a:schemeClr>
          </a:solidFill>
          <a:prstDash val="solid"/>
          <a:miter lim="800000"/>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118110" tIns="59055" rIns="118110" bIns="59055" numCol="1" spcCol="1270" anchor="ctr" anchorCtr="0">
          <a:noAutofit/>
        </a:bodyPr>
        <a:lstStyle/>
        <a:p>
          <a:pPr marL="0" lvl="0" indent="0" algn="ctr" defTabSz="1377950">
            <a:lnSpc>
              <a:spcPct val="90000"/>
            </a:lnSpc>
            <a:spcBef>
              <a:spcPct val="0"/>
            </a:spcBef>
            <a:spcAft>
              <a:spcPct val="35000"/>
            </a:spcAft>
            <a:buNone/>
          </a:pPr>
          <a:r>
            <a:rPr lang="en-US" sz="3100" kern="1200" dirty="0"/>
            <a:t>Conversational Discourse</a:t>
          </a:r>
        </a:p>
      </dsp:txBody>
      <dsp:txXfrm>
        <a:off x="111566" y="112152"/>
        <a:ext cx="2824868" cy="2062309"/>
      </dsp:txXfrm>
    </dsp:sp>
    <dsp:sp modelId="{0FB209EE-493E-4F2B-8055-6E6609E68E01}">
      <dsp:nvSpPr>
        <dsp:cNvPr id="0" name=""/>
        <dsp:cNvSpPr/>
      </dsp:nvSpPr>
      <dsp:spPr>
        <a:xfrm>
          <a:off x="3047999" y="2514572"/>
          <a:ext cx="4572000" cy="2285441"/>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t" anchorCtr="0">
          <a:noAutofit/>
        </a:bodyPr>
        <a:lstStyle/>
        <a:p>
          <a:pPr marL="228600" lvl="1" indent="-228600" algn="l" defTabSz="977900">
            <a:lnSpc>
              <a:spcPct val="90000"/>
            </a:lnSpc>
            <a:spcBef>
              <a:spcPct val="0"/>
            </a:spcBef>
            <a:spcAft>
              <a:spcPct val="15000"/>
            </a:spcAft>
            <a:buChar char="•"/>
          </a:pPr>
          <a:r>
            <a:rPr lang="en-US" sz="2200" kern="1200" dirty="0"/>
            <a:t>Common language for all children</a:t>
          </a:r>
        </a:p>
        <a:p>
          <a:pPr marL="228600" lvl="1" indent="-228600" algn="l" defTabSz="977900">
            <a:lnSpc>
              <a:spcPct val="90000"/>
            </a:lnSpc>
            <a:spcBef>
              <a:spcPct val="0"/>
            </a:spcBef>
            <a:spcAft>
              <a:spcPct val="15000"/>
            </a:spcAft>
            <a:buChar char="•"/>
          </a:pPr>
          <a:r>
            <a:rPr lang="en-US" sz="2200" kern="1200" dirty="0"/>
            <a:t>Assumes shared knowledge</a:t>
          </a:r>
        </a:p>
        <a:p>
          <a:pPr marL="228600" lvl="1" indent="-228600" algn="l" defTabSz="977900">
            <a:lnSpc>
              <a:spcPct val="90000"/>
            </a:lnSpc>
            <a:spcBef>
              <a:spcPct val="0"/>
            </a:spcBef>
            <a:spcAft>
              <a:spcPct val="15000"/>
            </a:spcAft>
            <a:buChar char="•"/>
          </a:pPr>
          <a:r>
            <a:rPr lang="en-US" sz="2200" kern="1200" dirty="0"/>
            <a:t>Large volumes of information</a:t>
          </a:r>
        </a:p>
      </dsp:txBody>
      <dsp:txXfrm>
        <a:off x="3047999" y="2800252"/>
        <a:ext cx="3714960" cy="1714081"/>
      </dsp:txXfrm>
    </dsp:sp>
    <dsp:sp modelId="{700F9227-0C7D-44A8-B06F-94A4BD446635}">
      <dsp:nvSpPr>
        <dsp:cNvPr id="0" name=""/>
        <dsp:cNvSpPr/>
      </dsp:nvSpPr>
      <dsp:spPr>
        <a:xfrm>
          <a:off x="0" y="2514572"/>
          <a:ext cx="3048000" cy="2285441"/>
        </a:xfrm>
        <a:prstGeom prst="roundRect">
          <a:avLst/>
        </a:prstGeom>
        <a:solidFill>
          <a:schemeClr val="accent1">
            <a:lumMod val="75000"/>
          </a:schemeClr>
        </a:solidFill>
        <a:ln w="12700" cap="flat" cmpd="sng" algn="ctr">
          <a:solidFill>
            <a:schemeClr val="accent2">
              <a:shade val="50000"/>
            </a:schemeClr>
          </a:solidFill>
          <a:prstDash val="solid"/>
          <a:miter lim="800000"/>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118110" tIns="59055" rIns="118110" bIns="59055" numCol="1" spcCol="1270" anchor="ctr" anchorCtr="0">
          <a:noAutofit/>
        </a:bodyPr>
        <a:lstStyle/>
        <a:p>
          <a:pPr marL="0" lvl="0" indent="0" algn="ctr" defTabSz="1377950">
            <a:lnSpc>
              <a:spcPct val="90000"/>
            </a:lnSpc>
            <a:spcBef>
              <a:spcPct val="0"/>
            </a:spcBef>
            <a:spcAft>
              <a:spcPct val="35000"/>
            </a:spcAft>
            <a:buNone/>
          </a:pPr>
          <a:r>
            <a:rPr lang="en-US" sz="3100" kern="1200" dirty="0"/>
            <a:t>Instructional Discourse</a:t>
          </a:r>
        </a:p>
      </dsp:txBody>
      <dsp:txXfrm>
        <a:off x="111566" y="2626138"/>
        <a:ext cx="2824868" cy="206230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36A15C-DB09-42A6-B6E7-29E7EECFBF7D}">
      <dsp:nvSpPr>
        <dsp:cNvPr id="0" name=""/>
        <dsp:cNvSpPr/>
      </dsp:nvSpPr>
      <dsp:spPr>
        <a:xfrm>
          <a:off x="0" y="138271"/>
          <a:ext cx="7675562" cy="7435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rtl="0">
            <a:lnSpc>
              <a:spcPct val="90000"/>
            </a:lnSpc>
            <a:spcBef>
              <a:spcPct val="0"/>
            </a:spcBef>
            <a:spcAft>
              <a:spcPct val="35000"/>
            </a:spcAft>
            <a:buNone/>
          </a:pPr>
          <a:r>
            <a:rPr lang="en-US" sz="3100" kern="1200" dirty="0"/>
            <a:t>1:  Identify the Standards</a:t>
          </a:r>
        </a:p>
      </dsp:txBody>
      <dsp:txXfrm>
        <a:off x="36296" y="174567"/>
        <a:ext cx="7602970" cy="670943"/>
      </dsp:txXfrm>
    </dsp:sp>
    <dsp:sp modelId="{EA9201A0-AC18-4395-A447-ED2B76E75129}">
      <dsp:nvSpPr>
        <dsp:cNvPr id="0" name=""/>
        <dsp:cNvSpPr/>
      </dsp:nvSpPr>
      <dsp:spPr>
        <a:xfrm>
          <a:off x="0" y="971086"/>
          <a:ext cx="7675562" cy="7435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rtl="0">
            <a:lnSpc>
              <a:spcPct val="90000"/>
            </a:lnSpc>
            <a:spcBef>
              <a:spcPct val="0"/>
            </a:spcBef>
            <a:spcAft>
              <a:spcPct val="35000"/>
            </a:spcAft>
            <a:buNone/>
          </a:pPr>
          <a:r>
            <a:rPr lang="en-US" sz="3100" kern="1200" dirty="0"/>
            <a:t>2:  Identify needed communication skills</a:t>
          </a:r>
        </a:p>
      </dsp:txBody>
      <dsp:txXfrm>
        <a:off x="36296" y="1007382"/>
        <a:ext cx="7602970" cy="670943"/>
      </dsp:txXfrm>
    </dsp:sp>
    <dsp:sp modelId="{48BE0300-7AEF-4CA6-8B6F-07B4D00B6183}">
      <dsp:nvSpPr>
        <dsp:cNvPr id="0" name=""/>
        <dsp:cNvSpPr/>
      </dsp:nvSpPr>
      <dsp:spPr>
        <a:xfrm>
          <a:off x="0" y="1803901"/>
          <a:ext cx="7675562" cy="7435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rtl="0">
            <a:lnSpc>
              <a:spcPct val="90000"/>
            </a:lnSpc>
            <a:spcBef>
              <a:spcPct val="0"/>
            </a:spcBef>
            <a:spcAft>
              <a:spcPct val="35000"/>
            </a:spcAft>
            <a:buNone/>
          </a:pPr>
          <a:r>
            <a:rPr lang="en-US" sz="3100" kern="1200" dirty="0"/>
            <a:t>3:  Analyze student’s current skills and needs</a:t>
          </a:r>
        </a:p>
      </dsp:txBody>
      <dsp:txXfrm>
        <a:off x="36296" y="1840197"/>
        <a:ext cx="7602970" cy="670943"/>
      </dsp:txXfrm>
    </dsp:sp>
    <dsp:sp modelId="{C3755058-8A0A-4036-BCB4-8802DEB89088}">
      <dsp:nvSpPr>
        <dsp:cNvPr id="0" name=""/>
        <dsp:cNvSpPr/>
      </dsp:nvSpPr>
      <dsp:spPr>
        <a:xfrm>
          <a:off x="0" y="2636716"/>
          <a:ext cx="7675562" cy="7435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rtl="0">
            <a:lnSpc>
              <a:spcPct val="90000"/>
            </a:lnSpc>
            <a:spcBef>
              <a:spcPct val="0"/>
            </a:spcBef>
            <a:spcAft>
              <a:spcPct val="35000"/>
            </a:spcAft>
            <a:buNone/>
          </a:pPr>
          <a:r>
            <a:rPr lang="en-US" sz="3100" kern="1200" dirty="0"/>
            <a:t>4:  Identify classroom challenges</a:t>
          </a:r>
        </a:p>
      </dsp:txBody>
      <dsp:txXfrm>
        <a:off x="36296" y="2673012"/>
        <a:ext cx="7602970" cy="670943"/>
      </dsp:txXfrm>
    </dsp:sp>
    <dsp:sp modelId="{C1F7E831-3ACD-4D02-8FFE-DEC3C3E73BF3}">
      <dsp:nvSpPr>
        <dsp:cNvPr id="0" name=""/>
        <dsp:cNvSpPr/>
      </dsp:nvSpPr>
      <dsp:spPr>
        <a:xfrm>
          <a:off x="0" y="3469531"/>
          <a:ext cx="7675562" cy="7435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rtl="0">
            <a:lnSpc>
              <a:spcPct val="90000"/>
            </a:lnSpc>
            <a:spcBef>
              <a:spcPct val="0"/>
            </a:spcBef>
            <a:spcAft>
              <a:spcPct val="35000"/>
            </a:spcAft>
            <a:buNone/>
          </a:pPr>
          <a:r>
            <a:rPr lang="en-US" sz="3100" kern="1200" dirty="0"/>
            <a:t>5:  Design intervention</a:t>
          </a:r>
        </a:p>
      </dsp:txBody>
      <dsp:txXfrm>
        <a:off x="36296" y="3505827"/>
        <a:ext cx="7602970" cy="67094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54FDC1-370E-4952-A4EF-B6B58F4B4650}">
      <dsp:nvSpPr>
        <dsp:cNvPr id="0" name=""/>
        <dsp:cNvSpPr/>
      </dsp:nvSpPr>
      <dsp:spPr>
        <a:xfrm rot="16200000">
          <a:off x="648097" y="-648097"/>
          <a:ext cx="1801812" cy="3098006"/>
        </a:xfrm>
        <a:prstGeom prst="round1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kern="1200" dirty="0"/>
            <a:t>Definition  	</a:t>
          </a:r>
        </a:p>
      </dsp:txBody>
      <dsp:txXfrm rot="5400000">
        <a:off x="0" y="0"/>
        <a:ext cx="3098006" cy="1351359"/>
      </dsp:txXfrm>
    </dsp:sp>
    <dsp:sp modelId="{C975EE2E-FBCA-4CC2-9A80-D317949FB469}">
      <dsp:nvSpPr>
        <dsp:cNvPr id="0" name=""/>
        <dsp:cNvSpPr/>
      </dsp:nvSpPr>
      <dsp:spPr>
        <a:xfrm>
          <a:off x="3048004" y="0"/>
          <a:ext cx="3098006" cy="1801812"/>
        </a:xfrm>
        <a:prstGeom prst="round1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kern="1200" dirty="0"/>
            <a:t>Characteristics</a:t>
          </a:r>
        </a:p>
      </dsp:txBody>
      <dsp:txXfrm>
        <a:off x="3048004" y="0"/>
        <a:ext cx="3098006" cy="1351359"/>
      </dsp:txXfrm>
    </dsp:sp>
    <dsp:sp modelId="{44D6AA79-7CB2-4D3A-9BA9-75D89EFED16D}">
      <dsp:nvSpPr>
        <dsp:cNvPr id="0" name=""/>
        <dsp:cNvSpPr/>
      </dsp:nvSpPr>
      <dsp:spPr>
        <a:xfrm rot="10800000">
          <a:off x="0" y="1801812"/>
          <a:ext cx="3098006" cy="1801812"/>
        </a:xfrm>
        <a:prstGeom prst="round1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kern="1200" dirty="0"/>
            <a:t>Examples</a:t>
          </a:r>
        </a:p>
      </dsp:txBody>
      <dsp:txXfrm rot="10800000">
        <a:off x="0" y="2252265"/>
        <a:ext cx="3098006" cy="1351359"/>
      </dsp:txXfrm>
    </dsp:sp>
    <dsp:sp modelId="{297A099F-9DA8-4E6B-A22A-FF652C1C9112}">
      <dsp:nvSpPr>
        <dsp:cNvPr id="0" name=""/>
        <dsp:cNvSpPr/>
      </dsp:nvSpPr>
      <dsp:spPr>
        <a:xfrm rot="5400000">
          <a:off x="3746103" y="1153715"/>
          <a:ext cx="1801812" cy="3098006"/>
        </a:xfrm>
        <a:prstGeom prst="round1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kern="1200" dirty="0"/>
            <a:t>Non-examples</a:t>
          </a:r>
        </a:p>
      </dsp:txBody>
      <dsp:txXfrm rot="-5400000">
        <a:off x="3098007" y="2252265"/>
        <a:ext cx="3098006" cy="1351359"/>
      </dsp:txXfrm>
    </dsp:sp>
    <dsp:sp modelId="{2A61F663-2C9D-4D7D-8521-4A3B6AB17118}">
      <dsp:nvSpPr>
        <dsp:cNvPr id="0" name=""/>
        <dsp:cNvSpPr/>
      </dsp:nvSpPr>
      <dsp:spPr>
        <a:xfrm>
          <a:off x="2168604" y="1351359"/>
          <a:ext cx="1858803" cy="900906"/>
        </a:xfrm>
        <a:prstGeom prst="roundRect">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Word</a:t>
          </a:r>
        </a:p>
      </dsp:txBody>
      <dsp:txXfrm>
        <a:off x="2212583" y="1395338"/>
        <a:ext cx="1770845" cy="81294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5"/>
            <a:ext cx="4002299" cy="351737"/>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5231641" y="5"/>
            <a:ext cx="4002299" cy="351737"/>
          </a:xfrm>
          <a:prstGeom prst="rect">
            <a:avLst/>
          </a:prstGeom>
        </p:spPr>
        <p:txBody>
          <a:bodyPr vert="horz" lIns="91440" tIns="45720" rIns="91440" bIns="45720" rtlCol="0"/>
          <a:lstStyle>
            <a:lvl1pPr algn="r">
              <a:defRPr sz="1200"/>
            </a:lvl1pPr>
          </a:lstStyle>
          <a:p>
            <a:fld id="{7F7CD402-7B6E-4662-A0A6-0DF6AF519976}" type="datetimeFigureOut">
              <a:rPr lang="en-US" smtClean="0"/>
              <a:t>4/7/2019</a:t>
            </a:fld>
            <a:endParaRPr lang="en-US" dirty="0"/>
          </a:p>
        </p:txBody>
      </p:sp>
      <p:sp>
        <p:nvSpPr>
          <p:cNvPr id="4" name="Footer Placeholder 3"/>
          <p:cNvSpPr>
            <a:spLocks noGrp="1"/>
          </p:cNvSpPr>
          <p:nvPr>
            <p:ph type="ftr" sz="quarter" idx="2"/>
          </p:nvPr>
        </p:nvSpPr>
        <p:spPr>
          <a:xfrm>
            <a:off x="0" y="6658664"/>
            <a:ext cx="4002299" cy="351736"/>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5231641" y="6658664"/>
            <a:ext cx="4002299" cy="351736"/>
          </a:xfrm>
          <a:prstGeom prst="rect">
            <a:avLst/>
          </a:prstGeom>
        </p:spPr>
        <p:txBody>
          <a:bodyPr vert="horz" lIns="91440" tIns="45720" rIns="91440" bIns="45720" rtlCol="0" anchor="b"/>
          <a:lstStyle>
            <a:lvl1pPr algn="r">
              <a:defRPr sz="1200"/>
            </a:lvl1pPr>
          </a:lstStyle>
          <a:p>
            <a:fld id="{F41A6AAF-230A-44D7-BE7A-4CBF517CA799}" type="slidenum">
              <a:rPr lang="en-US" smtClean="0"/>
              <a:t>‹#›</a:t>
            </a:fld>
            <a:endParaRPr lang="en-US" dirty="0"/>
          </a:p>
        </p:txBody>
      </p:sp>
    </p:spTree>
    <p:extLst>
      <p:ext uri="{BB962C8B-B14F-4D97-AF65-F5344CB8AC3E}">
        <p14:creationId xmlns:p14="http://schemas.microsoft.com/office/powerpoint/2010/main" val="1675726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02299" cy="3505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5231641" y="0"/>
            <a:ext cx="4002299" cy="350520"/>
          </a:xfrm>
          <a:prstGeom prst="rect">
            <a:avLst/>
          </a:prstGeom>
        </p:spPr>
        <p:txBody>
          <a:bodyPr vert="horz" lIns="91440" tIns="45720" rIns="91440" bIns="45720" rtlCol="0"/>
          <a:lstStyle>
            <a:lvl1pPr algn="r">
              <a:defRPr sz="1200"/>
            </a:lvl1pPr>
          </a:lstStyle>
          <a:p>
            <a:fld id="{8588D100-32C7-48C7-83AA-618533ED5D2C}" type="datetimeFigureOut">
              <a:rPr lang="en-US" smtClean="0"/>
              <a:pPr/>
              <a:t>4/7/2019</a:t>
            </a:fld>
            <a:endParaRPr lang="en-US" dirty="0"/>
          </a:p>
        </p:txBody>
      </p:sp>
      <p:sp>
        <p:nvSpPr>
          <p:cNvPr id="4" name="Slide Image Placeholder 3"/>
          <p:cNvSpPr>
            <a:spLocks noGrp="1" noRot="1" noChangeAspect="1"/>
          </p:cNvSpPr>
          <p:nvPr>
            <p:ph type="sldImg" idx="2"/>
          </p:nvPr>
        </p:nvSpPr>
        <p:spPr>
          <a:xfrm>
            <a:off x="2865438" y="525463"/>
            <a:ext cx="3505200" cy="2628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923608" y="3329940"/>
            <a:ext cx="7388860" cy="31546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02299" cy="35052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31641" y="6658664"/>
            <a:ext cx="4002299" cy="350520"/>
          </a:xfrm>
          <a:prstGeom prst="rect">
            <a:avLst/>
          </a:prstGeom>
        </p:spPr>
        <p:txBody>
          <a:bodyPr vert="horz" lIns="91440" tIns="45720" rIns="91440" bIns="45720" rtlCol="0" anchor="b"/>
          <a:lstStyle>
            <a:lvl1pPr algn="r">
              <a:defRPr sz="1200"/>
            </a:lvl1pPr>
          </a:lstStyle>
          <a:p>
            <a:fld id="{D9BC90FD-6E4E-47B8-AAC9-0A56A51590DB}" type="slidenum">
              <a:rPr lang="en-US" smtClean="0"/>
              <a:pPr/>
              <a:t>‹#›</a:t>
            </a:fld>
            <a:endParaRPr lang="en-US" dirty="0"/>
          </a:p>
        </p:txBody>
      </p:sp>
    </p:spTree>
    <p:extLst>
      <p:ext uri="{BB962C8B-B14F-4D97-AF65-F5344CB8AC3E}">
        <p14:creationId xmlns:p14="http://schemas.microsoft.com/office/powerpoint/2010/main" val="12094651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BC90FD-6E4E-47B8-AAC9-0A56A51590DB}" type="slidenum">
              <a:rPr lang="en-US" smtClean="0"/>
              <a:pPr/>
              <a:t>5</a:t>
            </a:fld>
            <a:endParaRPr lang="en-US" dirty="0"/>
          </a:p>
        </p:txBody>
      </p:sp>
    </p:spTree>
    <p:extLst>
      <p:ext uri="{BB962C8B-B14F-4D97-AF65-F5344CB8AC3E}">
        <p14:creationId xmlns:p14="http://schemas.microsoft.com/office/powerpoint/2010/main" val="20622639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57E712-E88B-49B5-A75B-E5F8BB75471D}" type="slidenum">
              <a:rPr lang="en-US" smtClean="0">
                <a:solidFill>
                  <a:prstClr val="black"/>
                </a:solidFill>
              </a:rPr>
              <a:pPr/>
              <a:t>64</a:t>
            </a:fld>
            <a:endParaRPr lang="en-US" dirty="0">
              <a:solidFill>
                <a:prstClr val="black"/>
              </a:solidFill>
            </a:endParaRPr>
          </a:p>
        </p:txBody>
      </p:sp>
    </p:spTree>
    <p:extLst>
      <p:ext uri="{BB962C8B-B14F-4D97-AF65-F5344CB8AC3E}">
        <p14:creationId xmlns:p14="http://schemas.microsoft.com/office/powerpoint/2010/main" val="21852242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1356A7-E377-4CB1-8C15-43B84539F749}" type="slidenum">
              <a:rPr lang="en-US" smtClean="0">
                <a:solidFill>
                  <a:prstClr val="black"/>
                </a:solidFill>
              </a:rPr>
              <a:pPr/>
              <a:t>73</a:t>
            </a:fld>
            <a:endParaRPr lang="en-US" dirty="0">
              <a:solidFill>
                <a:prstClr val="black"/>
              </a:solidFill>
            </a:endParaRPr>
          </a:p>
        </p:txBody>
      </p:sp>
    </p:spTree>
    <p:extLst>
      <p:ext uri="{BB962C8B-B14F-4D97-AF65-F5344CB8AC3E}">
        <p14:creationId xmlns:p14="http://schemas.microsoft.com/office/powerpoint/2010/main" val="14921361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2AE44D9-84B4-4C12-937E-5EA526A25424}" type="slidenum">
              <a:rPr lang="en-US" smtClean="0">
                <a:solidFill>
                  <a:prstClr val="black"/>
                </a:solidFill>
              </a:rPr>
              <a:pPr/>
              <a:t>77</a:t>
            </a:fld>
            <a:endParaRPr lang="en-US" dirty="0">
              <a:solidFill>
                <a:prstClr val="black"/>
              </a:solidFill>
            </a:endParaRPr>
          </a:p>
        </p:txBody>
      </p:sp>
    </p:spTree>
    <p:extLst>
      <p:ext uri="{BB962C8B-B14F-4D97-AF65-F5344CB8AC3E}">
        <p14:creationId xmlns:p14="http://schemas.microsoft.com/office/powerpoint/2010/main" val="36970578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West Virginia Department of Education.</a:t>
            </a:r>
            <a:r>
              <a:rPr lang="en-US" baseline="0" dirty="0"/>
              <a:t> (n.d.). English language arts—grade 1. Retrieved from </a:t>
            </a:r>
            <a:r>
              <a:rPr lang="en-US" dirty="0"/>
              <a:t>https://wvde.us/tree/early-learning-p-5/grade-1/english-language-arts-grade-1/</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0370B1-DB71-4CA5-897A-40FDA8EE68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94018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AE44D9-84B4-4C12-937E-5EA526A2542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53532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https://wvde.us/tree/early-learning-p-5/grade-1/</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0370B1-DB71-4CA5-897A-40FDA8EE68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41283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BCA7CC8-5188-42EF-8DD3-E58E081C45BF}" type="slidenum">
              <a:rPr lang="en-US">
                <a:solidFill>
                  <a:prstClr val="black"/>
                </a:solidFill>
              </a:rPr>
              <a:pPr>
                <a:defRPr/>
              </a:pPr>
              <a:t>106</a:t>
            </a:fld>
            <a:endParaRPr lang="en-US" dirty="0">
              <a:solidFill>
                <a:prstClr val="black"/>
              </a:solidFill>
            </a:endParaRPr>
          </a:p>
        </p:txBody>
      </p:sp>
    </p:spTree>
    <p:extLst>
      <p:ext uri="{BB962C8B-B14F-4D97-AF65-F5344CB8AC3E}">
        <p14:creationId xmlns:p14="http://schemas.microsoft.com/office/powerpoint/2010/main" val="16385611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D702ED-5F4E-4600-AAC8-C0F47572BAB8}" type="slidenum">
              <a:rPr lang="en-US" smtClean="0">
                <a:solidFill>
                  <a:prstClr val="black"/>
                </a:solidFill>
              </a:rPr>
              <a:pPr/>
              <a:t>108</a:t>
            </a:fld>
            <a:endParaRPr lang="en-US" dirty="0">
              <a:solidFill>
                <a:prstClr val="black"/>
              </a:solidFill>
            </a:endParaRPr>
          </a:p>
        </p:txBody>
      </p:sp>
    </p:spTree>
    <p:extLst>
      <p:ext uri="{BB962C8B-B14F-4D97-AF65-F5344CB8AC3E}">
        <p14:creationId xmlns:p14="http://schemas.microsoft.com/office/powerpoint/2010/main" val="7107041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57E712-E88B-49B5-A75B-E5F8BB75471D}" type="slidenum">
              <a:rPr lang="en-US" smtClean="0"/>
              <a:t>109</a:t>
            </a:fld>
            <a:endParaRPr lang="en-US" dirty="0"/>
          </a:p>
        </p:txBody>
      </p:sp>
    </p:spTree>
    <p:extLst>
      <p:ext uri="{BB962C8B-B14F-4D97-AF65-F5344CB8AC3E}">
        <p14:creationId xmlns:p14="http://schemas.microsoft.com/office/powerpoint/2010/main" val="3240827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57E712-E88B-49B5-A75B-E5F8BB75471D}" type="slidenum">
              <a:rPr lang="en-US" smtClean="0"/>
              <a:t>112</a:t>
            </a:fld>
            <a:endParaRPr lang="en-US" dirty="0"/>
          </a:p>
        </p:txBody>
      </p:sp>
    </p:spTree>
    <p:extLst>
      <p:ext uri="{BB962C8B-B14F-4D97-AF65-F5344CB8AC3E}">
        <p14:creationId xmlns:p14="http://schemas.microsoft.com/office/powerpoint/2010/main" val="5421170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Not how to teach, but the K&amp;S student need.</a:t>
            </a:r>
          </a:p>
        </p:txBody>
      </p:sp>
      <p:sp>
        <p:nvSpPr>
          <p:cNvPr id="4" name="Slide Number Placeholder 3"/>
          <p:cNvSpPr>
            <a:spLocks noGrp="1"/>
          </p:cNvSpPr>
          <p:nvPr>
            <p:ph type="sldNum" sz="quarter" idx="10"/>
          </p:nvPr>
        </p:nvSpPr>
        <p:spPr/>
        <p:txBody>
          <a:bodyPr/>
          <a:lstStyle/>
          <a:p>
            <a:fld id="{A662F1BC-9764-4768-9237-EC90A6B6D4FC}"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11502206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57E712-E88B-49B5-A75B-E5F8BB75471D}" type="slidenum">
              <a:rPr lang="en-US" smtClean="0"/>
              <a:t>113</a:t>
            </a:fld>
            <a:endParaRPr lang="en-US" dirty="0"/>
          </a:p>
        </p:txBody>
      </p:sp>
    </p:spTree>
    <p:extLst>
      <p:ext uri="{BB962C8B-B14F-4D97-AF65-F5344CB8AC3E}">
        <p14:creationId xmlns:p14="http://schemas.microsoft.com/office/powerpoint/2010/main" val="17847359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57E712-E88B-49B5-A75B-E5F8BB75471D}" type="slidenum">
              <a:rPr lang="en-US" smtClean="0"/>
              <a:t>114</a:t>
            </a:fld>
            <a:endParaRPr lang="en-US" dirty="0"/>
          </a:p>
        </p:txBody>
      </p:sp>
    </p:spTree>
    <p:extLst>
      <p:ext uri="{BB962C8B-B14F-4D97-AF65-F5344CB8AC3E}">
        <p14:creationId xmlns:p14="http://schemas.microsoft.com/office/powerpoint/2010/main" val="32836144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57E712-E88B-49B5-A75B-E5F8BB75471D}" type="slidenum">
              <a:rPr lang="en-US" smtClean="0"/>
              <a:t>115</a:t>
            </a:fld>
            <a:endParaRPr lang="en-US" dirty="0"/>
          </a:p>
        </p:txBody>
      </p:sp>
    </p:spTree>
    <p:extLst>
      <p:ext uri="{BB962C8B-B14F-4D97-AF65-F5344CB8AC3E}">
        <p14:creationId xmlns:p14="http://schemas.microsoft.com/office/powerpoint/2010/main" val="40297967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57E712-E88B-49B5-A75B-E5F8BB75471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584087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57E712-E88B-49B5-A75B-E5F8BB75471D}" type="slidenum">
              <a:rPr lang="en-US" smtClean="0">
                <a:solidFill>
                  <a:prstClr val="black"/>
                </a:solidFill>
              </a:rPr>
              <a:pPr/>
              <a:t>124</a:t>
            </a:fld>
            <a:endParaRPr lang="en-US" dirty="0">
              <a:solidFill>
                <a:prstClr val="black"/>
              </a:solidFill>
            </a:endParaRPr>
          </a:p>
        </p:txBody>
      </p:sp>
    </p:spTree>
    <p:extLst>
      <p:ext uri="{BB962C8B-B14F-4D97-AF65-F5344CB8AC3E}">
        <p14:creationId xmlns:p14="http://schemas.microsoft.com/office/powerpoint/2010/main" val="7044352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2AE44D9-84B4-4C12-937E-5EA526A25424}" type="slidenum">
              <a:rPr lang="en-US" smtClean="0">
                <a:solidFill>
                  <a:prstClr val="black"/>
                </a:solidFill>
              </a:rPr>
              <a:pPr/>
              <a:t>127</a:t>
            </a:fld>
            <a:endParaRPr lang="en-US" dirty="0">
              <a:solidFill>
                <a:prstClr val="black"/>
              </a:solidFill>
            </a:endParaRPr>
          </a:p>
        </p:txBody>
      </p:sp>
    </p:spTree>
    <p:extLst>
      <p:ext uri="{BB962C8B-B14F-4D97-AF65-F5344CB8AC3E}">
        <p14:creationId xmlns:p14="http://schemas.microsoft.com/office/powerpoint/2010/main" val="19129668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57E712-E88B-49B5-A75B-E5F8BB75471D}" type="slidenum">
              <a:rPr lang="en-US" smtClean="0">
                <a:solidFill>
                  <a:prstClr val="black"/>
                </a:solidFill>
              </a:rPr>
              <a:pPr/>
              <a:t>146</a:t>
            </a:fld>
            <a:endParaRPr lang="en-US" dirty="0">
              <a:solidFill>
                <a:prstClr val="black"/>
              </a:solidFill>
            </a:endParaRPr>
          </a:p>
        </p:txBody>
      </p:sp>
    </p:spTree>
    <p:extLst>
      <p:ext uri="{BB962C8B-B14F-4D97-AF65-F5344CB8AC3E}">
        <p14:creationId xmlns:p14="http://schemas.microsoft.com/office/powerpoint/2010/main" val="13361162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2AE44D9-84B4-4C12-937E-5EA526A25424}" type="slidenum">
              <a:rPr lang="en-US" smtClean="0">
                <a:solidFill>
                  <a:prstClr val="black"/>
                </a:solidFill>
              </a:rPr>
              <a:pPr/>
              <a:t>149</a:t>
            </a:fld>
            <a:endParaRPr lang="en-US" dirty="0">
              <a:solidFill>
                <a:prstClr val="black"/>
              </a:solidFill>
            </a:endParaRPr>
          </a:p>
        </p:txBody>
      </p:sp>
    </p:spTree>
    <p:extLst>
      <p:ext uri="{BB962C8B-B14F-4D97-AF65-F5344CB8AC3E}">
        <p14:creationId xmlns:p14="http://schemas.microsoft.com/office/powerpoint/2010/main" val="20139263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57E712-E88B-49B5-A75B-E5F8BB75471D}" type="slidenum">
              <a:rPr lang="en-US" smtClean="0">
                <a:solidFill>
                  <a:prstClr val="black"/>
                </a:solidFill>
              </a:rPr>
              <a:pPr/>
              <a:t>150</a:t>
            </a:fld>
            <a:endParaRPr lang="en-US" dirty="0">
              <a:solidFill>
                <a:prstClr val="black"/>
              </a:solidFill>
            </a:endParaRPr>
          </a:p>
        </p:txBody>
      </p:sp>
    </p:spTree>
    <p:extLst>
      <p:ext uri="{BB962C8B-B14F-4D97-AF65-F5344CB8AC3E}">
        <p14:creationId xmlns:p14="http://schemas.microsoft.com/office/powerpoint/2010/main" val="31467413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4B2911-69F0-422A-8DCA-C47AF1848B85}" type="slidenum">
              <a:rPr lang="en-US" smtClean="0">
                <a:solidFill>
                  <a:prstClr val="black"/>
                </a:solidFill>
              </a:rPr>
              <a:pPr/>
              <a:t>151</a:t>
            </a:fld>
            <a:endParaRPr lang="en-US" dirty="0">
              <a:solidFill>
                <a:prstClr val="black"/>
              </a:solidFill>
            </a:endParaRPr>
          </a:p>
        </p:txBody>
      </p:sp>
    </p:spTree>
    <p:extLst>
      <p:ext uri="{BB962C8B-B14F-4D97-AF65-F5344CB8AC3E}">
        <p14:creationId xmlns:p14="http://schemas.microsoft.com/office/powerpoint/2010/main" val="32055921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662F1BC-9764-4768-9237-EC90A6B6D4FC}"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7361643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West Virginia Department</a:t>
            </a:r>
            <a:r>
              <a:rPr lang="en-US" baseline="0" dirty="0"/>
              <a:t> of Education. (n.d.). College- &amp; career-readiness. [PDF file]. Retrieved from </a:t>
            </a:r>
            <a:r>
              <a:rPr lang="en-US" dirty="0"/>
              <a:t>https://wvde.us/wp-content/uploads/2018/01/pathway_standardsvcurriculum.pdf</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0370B1-DB71-4CA5-897A-40FDA8EE68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79466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West Virginia Department</a:t>
            </a:r>
            <a:r>
              <a:rPr lang="en-US" baseline="0" dirty="0"/>
              <a:t> of Education. (n.d.). College- &amp; career-readiness. [PDF file]. Retrieved from </a:t>
            </a:r>
            <a:r>
              <a:rPr lang="en-US" dirty="0"/>
              <a:t>https://wvde.us/wp-content/uploads/2018/01/pathway_standardsvcurriculum.pdf</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0370B1-DB71-4CA5-897A-40FDA8EE68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67057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Copy page 30 and disseminate here </a:t>
            </a:r>
          </a:p>
        </p:txBody>
      </p:sp>
      <p:sp>
        <p:nvSpPr>
          <p:cNvPr id="4" name="Slide Number Placeholder 3"/>
          <p:cNvSpPr>
            <a:spLocks noGrp="1"/>
          </p:cNvSpPr>
          <p:nvPr>
            <p:ph type="sldNum" sz="quarter" idx="10"/>
          </p:nvPr>
        </p:nvSpPr>
        <p:spPr/>
        <p:txBody>
          <a:bodyPr/>
          <a:lstStyle/>
          <a:p>
            <a:fld id="{A662F1BC-9764-4768-9237-EC90A6B6D4FC}"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18941880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BC90FD-6E4E-47B8-AAC9-0A56A51590DB}" type="slidenum">
              <a:rPr lang="en-US" smtClean="0"/>
              <a:pPr/>
              <a:t>46</a:t>
            </a:fld>
            <a:endParaRPr lang="en-US" dirty="0"/>
          </a:p>
        </p:txBody>
      </p:sp>
    </p:spTree>
    <p:extLst>
      <p:ext uri="{BB962C8B-B14F-4D97-AF65-F5344CB8AC3E}">
        <p14:creationId xmlns:p14="http://schemas.microsoft.com/office/powerpoint/2010/main" val="1536299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BCA7CC8-5188-42EF-8DD3-E58E081C45BF}" type="slidenum">
              <a:rPr lang="en-US">
                <a:solidFill>
                  <a:prstClr val="black"/>
                </a:solidFill>
              </a:rPr>
              <a:pPr>
                <a:defRPr/>
              </a:pPr>
              <a:t>56</a:t>
            </a:fld>
            <a:endParaRPr lang="en-US" dirty="0">
              <a:solidFill>
                <a:prstClr val="black"/>
              </a:solidFill>
            </a:endParaRPr>
          </a:p>
        </p:txBody>
      </p:sp>
    </p:spTree>
    <p:extLst>
      <p:ext uri="{BB962C8B-B14F-4D97-AF65-F5344CB8AC3E}">
        <p14:creationId xmlns:p14="http://schemas.microsoft.com/office/powerpoint/2010/main" val="34765043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BCA7CC8-5188-42EF-8DD3-E58E081C45BF}" type="slidenum">
              <a:rPr lang="en-US">
                <a:solidFill>
                  <a:prstClr val="black"/>
                </a:solidFill>
              </a:rPr>
              <a:pPr>
                <a:defRPr/>
              </a:pPr>
              <a:t>60</a:t>
            </a:fld>
            <a:endParaRPr lang="en-US" dirty="0">
              <a:solidFill>
                <a:prstClr val="black"/>
              </a:solidFill>
            </a:endParaRPr>
          </a:p>
        </p:txBody>
      </p:sp>
    </p:spTree>
    <p:extLst>
      <p:ext uri="{BB962C8B-B14F-4D97-AF65-F5344CB8AC3E}">
        <p14:creationId xmlns:p14="http://schemas.microsoft.com/office/powerpoint/2010/main" val="22588984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4464028"/>
            <a:ext cx="6858000" cy="1194650"/>
          </a:xfrm>
        </p:spPr>
        <p:txBody>
          <a:bodyPr wrap="none" anchor="t">
            <a:normAutofit/>
          </a:bodyPr>
          <a:lstStyle>
            <a:lvl1pPr algn="r">
              <a:defRPr sz="7200" b="0" spc="-225">
                <a:gradFill flip="none" rotWithShape="1">
                  <a:gsLst>
                    <a:gs pos="32000">
                      <a:schemeClr val="tx1">
                        <a:lumMod val="89000"/>
                      </a:schemeClr>
                    </a:gs>
                    <a:gs pos="100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1657349" y="3829878"/>
            <a:ext cx="6858000" cy="618523"/>
          </a:xfrm>
        </p:spPr>
        <p:txBody>
          <a:bodyPr anchor="b">
            <a:normAutofit/>
          </a:bodyPr>
          <a:lstStyle>
            <a:lvl1pPr marL="0" indent="0" algn="r">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0043D3C1-A0D7-4B92-BBC6-407863E49BD3}" type="datetime1">
              <a:rPr lang="en-US" smtClean="0"/>
              <a:t>4/7/2019</a:t>
            </a:fld>
            <a:endParaRPr lang="en-US" dirty="0"/>
          </a:p>
        </p:txBody>
      </p:sp>
      <p:sp>
        <p:nvSpPr>
          <p:cNvPr id="8" name="Footer Placeholder 7"/>
          <p:cNvSpPr>
            <a:spLocks noGrp="1"/>
          </p:cNvSpPr>
          <p:nvPr>
            <p:ph type="ftr" sz="quarter" idx="11"/>
          </p:nvPr>
        </p:nvSpPr>
        <p:spPr/>
        <p:txBody>
          <a:bodyPr/>
          <a:lstStyle/>
          <a:p>
            <a:r>
              <a:rPr lang="en-US" dirty="0"/>
              <a:t>© LPdF</a:t>
            </a:r>
          </a:p>
        </p:txBody>
      </p:sp>
      <p:sp>
        <p:nvSpPr>
          <p:cNvPr id="9" name="Slide Number Placeholder 8"/>
          <p:cNvSpPr>
            <a:spLocks noGrp="1"/>
          </p:cNvSpPr>
          <p:nvPr>
            <p:ph type="sldNum" sz="quarter" idx="12"/>
          </p:nvPr>
        </p:nvSpPr>
        <p:spPr/>
        <p:txBody>
          <a:bodyPr/>
          <a:lstStyle/>
          <a:p>
            <a:fld id="{B3BB3716-B0B6-4F9A-A22D-D68ECC02E5E1}" type="slidenum">
              <a:rPr lang="en-US" smtClean="0"/>
              <a:pPr/>
              <a:t>‹#›</a:t>
            </a:fld>
            <a:endParaRPr lang="en-US" dirty="0"/>
          </a:p>
        </p:txBody>
      </p:sp>
      <p:pic>
        <p:nvPicPr>
          <p:cNvPr id="1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81000" y="5715000"/>
            <a:ext cx="3657600" cy="941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22568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367161"/>
            <a:ext cx="7886700" cy="819355"/>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29841" y="987426"/>
            <a:ext cx="7886700" cy="337973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629841" y="5186516"/>
            <a:ext cx="7885509" cy="682472"/>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D9FAD90-3F20-4CE6-A7A3-D5481313E1B3}" type="datetime1">
              <a:rPr lang="en-US" smtClean="0"/>
              <a:t>4/7/2019</a:t>
            </a:fld>
            <a:endParaRPr lang="en-US" dirty="0"/>
          </a:p>
        </p:txBody>
      </p:sp>
      <p:sp>
        <p:nvSpPr>
          <p:cNvPr id="6" name="Footer Placeholder 5"/>
          <p:cNvSpPr>
            <a:spLocks noGrp="1"/>
          </p:cNvSpPr>
          <p:nvPr>
            <p:ph type="ftr" sz="quarter" idx="11"/>
          </p:nvPr>
        </p:nvSpPr>
        <p:spPr/>
        <p:txBody>
          <a:bodyPr/>
          <a:lstStyle/>
          <a:p>
            <a:r>
              <a:rPr lang="en-US" dirty="0"/>
              <a:t>© LPdF</a:t>
            </a:r>
          </a:p>
        </p:txBody>
      </p:sp>
      <p:sp>
        <p:nvSpPr>
          <p:cNvPr id="7" name="Slide Number Placeholder 6"/>
          <p:cNvSpPr>
            <a:spLocks noGrp="1"/>
          </p:cNvSpPr>
          <p:nvPr>
            <p:ph type="sldNum" sz="quarter" idx="12"/>
          </p:nvPr>
        </p:nvSpPr>
        <p:spPr/>
        <p:txBody>
          <a:bodyPr/>
          <a:lstStyle/>
          <a:p>
            <a:fld id="{B3BB3716-B0B6-4F9A-A22D-D68ECC02E5E1}" type="slidenum">
              <a:rPr lang="en-US" smtClean="0"/>
              <a:pPr/>
              <a:t>‹#›</a:t>
            </a:fld>
            <a:endParaRPr lang="en-US" dirty="0"/>
          </a:p>
        </p:txBody>
      </p:sp>
    </p:spTree>
    <p:extLst>
      <p:ext uri="{BB962C8B-B14F-4D97-AF65-F5344CB8AC3E}">
        <p14:creationId xmlns:p14="http://schemas.microsoft.com/office/powerpoint/2010/main" val="22211168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3534344"/>
          </a:xfrm>
        </p:spPr>
        <p:txBody>
          <a:bodyPr anchor="ctr"/>
          <a:lstStyle>
            <a:lvl1pP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629841" y="4489399"/>
            <a:ext cx="7885509" cy="1501826"/>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B9A65C6-C5AD-4CF5-9075-821A1DFA8333}" type="datetime1">
              <a:rPr lang="en-US" smtClean="0"/>
              <a:t>4/7/2019</a:t>
            </a:fld>
            <a:endParaRPr lang="en-US" dirty="0"/>
          </a:p>
        </p:txBody>
      </p:sp>
      <p:sp>
        <p:nvSpPr>
          <p:cNvPr id="6" name="Footer Placeholder 5"/>
          <p:cNvSpPr>
            <a:spLocks noGrp="1"/>
          </p:cNvSpPr>
          <p:nvPr>
            <p:ph type="ftr" sz="quarter" idx="11"/>
          </p:nvPr>
        </p:nvSpPr>
        <p:spPr/>
        <p:txBody>
          <a:bodyPr/>
          <a:lstStyle/>
          <a:p>
            <a:r>
              <a:rPr lang="en-US" dirty="0"/>
              <a:t>© LPdF</a:t>
            </a:r>
          </a:p>
        </p:txBody>
      </p:sp>
      <p:sp>
        <p:nvSpPr>
          <p:cNvPr id="7" name="Slide Number Placeholder 6"/>
          <p:cNvSpPr>
            <a:spLocks noGrp="1"/>
          </p:cNvSpPr>
          <p:nvPr>
            <p:ph type="sldNum" sz="quarter" idx="12"/>
          </p:nvPr>
        </p:nvSpPr>
        <p:spPr/>
        <p:txBody>
          <a:bodyPr/>
          <a:lstStyle/>
          <a:p>
            <a:fld id="{B3BB3716-B0B6-4F9A-A22D-D68ECC02E5E1}" type="slidenum">
              <a:rPr lang="en-US" smtClean="0"/>
              <a:pPr/>
              <a:t>‹#›</a:t>
            </a:fld>
            <a:endParaRPr lang="en-US" dirty="0"/>
          </a:p>
        </p:txBody>
      </p:sp>
    </p:spTree>
    <p:extLst>
      <p:ext uri="{BB962C8B-B14F-4D97-AF65-F5344CB8AC3E}">
        <p14:creationId xmlns:p14="http://schemas.microsoft.com/office/powerpoint/2010/main" val="19332091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365125"/>
            <a:ext cx="6977064" cy="2992904"/>
          </a:xfrm>
        </p:spPr>
        <p:txBody>
          <a:bodyPr anchor="ctr"/>
          <a:lstStyle>
            <a:lvl1pPr>
              <a:defRPr sz="3300"/>
            </a:lvl1pPr>
          </a:lstStyle>
          <a:p>
            <a:r>
              <a:rPr lang="en-US"/>
              <a:t>Click to edit Master title style</a:t>
            </a:r>
            <a:endParaRPr lang="en-US" dirty="0"/>
          </a:p>
        </p:txBody>
      </p:sp>
      <p:sp>
        <p:nvSpPr>
          <p:cNvPr id="12" name="Text Placeholder 3"/>
          <p:cNvSpPr>
            <a:spLocks noGrp="1"/>
          </p:cNvSpPr>
          <p:nvPr>
            <p:ph type="body" sz="half" idx="13"/>
          </p:nvPr>
        </p:nvSpPr>
        <p:spPr>
          <a:xfrm>
            <a:off x="1290484" y="3365557"/>
            <a:ext cx="6564224" cy="548968"/>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4" name="Text Placeholder 3"/>
          <p:cNvSpPr>
            <a:spLocks noGrp="1"/>
          </p:cNvSpPr>
          <p:nvPr>
            <p:ph type="body" sz="half" idx="2"/>
          </p:nvPr>
        </p:nvSpPr>
        <p:spPr>
          <a:xfrm>
            <a:off x="628650" y="4501729"/>
            <a:ext cx="7884318" cy="1489496"/>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70B7E5F-43FC-4077-815B-A74B56D8DF3B}" type="datetime1">
              <a:rPr lang="en-US" smtClean="0"/>
              <a:t>4/7/2019</a:t>
            </a:fld>
            <a:endParaRPr lang="en-US" dirty="0"/>
          </a:p>
        </p:txBody>
      </p:sp>
      <p:sp>
        <p:nvSpPr>
          <p:cNvPr id="6" name="Footer Placeholder 5"/>
          <p:cNvSpPr>
            <a:spLocks noGrp="1"/>
          </p:cNvSpPr>
          <p:nvPr>
            <p:ph type="ftr" sz="quarter" idx="11"/>
          </p:nvPr>
        </p:nvSpPr>
        <p:spPr/>
        <p:txBody>
          <a:bodyPr/>
          <a:lstStyle/>
          <a:p>
            <a:r>
              <a:rPr lang="en-US" dirty="0"/>
              <a:t>© LPdF</a:t>
            </a:r>
          </a:p>
        </p:txBody>
      </p:sp>
      <p:sp>
        <p:nvSpPr>
          <p:cNvPr id="7" name="Slide Number Placeholder 6"/>
          <p:cNvSpPr>
            <a:spLocks noGrp="1"/>
          </p:cNvSpPr>
          <p:nvPr>
            <p:ph type="sldNum" sz="quarter" idx="12"/>
          </p:nvPr>
        </p:nvSpPr>
        <p:spPr/>
        <p:txBody>
          <a:bodyPr/>
          <a:lstStyle/>
          <a:p>
            <a:fld id="{B3BB3716-B0B6-4F9A-A22D-D68ECC02E5E1}" type="slidenum">
              <a:rPr lang="en-US" smtClean="0"/>
              <a:pPr/>
              <a:t>‹#›</a:t>
            </a:fld>
            <a:endParaRPr lang="en-US" dirty="0"/>
          </a:p>
        </p:txBody>
      </p:sp>
      <p:sp>
        <p:nvSpPr>
          <p:cNvPr id="9" name="TextBox 8"/>
          <p:cNvSpPr txBox="1"/>
          <p:nvPr/>
        </p:nvSpPr>
        <p:spPr>
          <a:xfrm>
            <a:off x="833283" y="786824"/>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0" name="TextBox 9"/>
          <p:cNvSpPr txBox="1"/>
          <p:nvPr/>
        </p:nvSpPr>
        <p:spPr>
          <a:xfrm>
            <a:off x="7828359" y="2743200"/>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Tree>
    <p:extLst>
      <p:ext uri="{BB962C8B-B14F-4D97-AF65-F5344CB8AC3E}">
        <p14:creationId xmlns:p14="http://schemas.microsoft.com/office/powerpoint/2010/main" val="10619915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29841" y="2326968"/>
            <a:ext cx="7886700" cy="2511835"/>
          </a:xfrm>
        </p:spPr>
        <p:txBody>
          <a:bodyPr anchor="b">
            <a:normAutofit/>
          </a:bodyPr>
          <a:lstStyle>
            <a:lvl1pPr>
              <a:defRPr sz="4050"/>
            </a:lvl1pPr>
          </a:lstStyle>
          <a:p>
            <a:r>
              <a:rPr lang="en-US"/>
              <a:t>Click to edit Master title style</a:t>
            </a:r>
            <a:endParaRPr lang="en-US" dirty="0"/>
          </a:p>
        </p:txBody>
      </p:sp>
      <p:sp>
        <p:nvSpPr>
          <p:cNvPr id="4" name="Text Placeholder 3"/>
          <p:cNvSpPr>
            <a:spLocks noGrp="1"/>
          </p:cNvSpPr>
          <p:nvPr>
            <p:ph type="body" sz="half" idx="2"/>
          </p:nvPr>
        </p:nvSpPr>
        <p:spPr>
          <a:xfrm>
            <a:off x="629841" y="4850581"/>
            <a:ext cx="7885509" cy="1140644"/>
          </a:xfrm>
        </p:spPr>
        <p:txBody>
          <a:bodyPr anchor="t"/>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7B4C2A0-FDC8-4206-BAA8-E43BB30BF1DE}" type="datetime1">
              <a:rPr lang="en-US" smtClean="0"/>
              <a:t>4/7/2019</a:t>
            </a:fld>
            <a:endParaRPr lang="en-US" dirty="0"/>
          </a:p>
        </p:txBody>
      </p:sp>
      <p:sp>
        <p:nvSpPr>
          <p:cNvPr id="6" name="Footer Placeholder 5"/>
          <p:cNvSpPr>
            <a:spLocks noGrp="1"/>
          </p:cNvSpPr>
          <p:nvPr>
            <p:ph type="ftr" sz="quarter" idx="11"/>
          </p:nvPr>
        </p:nvSpPr>
        <p:spPr/>
        <p:txBody>
          <a:bodyPr/>
          <a:lstStyle/>
          <a:p>
            <a:r>
              <a:rPr lang="en-US" dirty="0"/>
              <a:t>© LPdF</a:t>
            </a:r>
          </a:p>
        </p:txBody>
      </p:sp>
      <p:sp>
        <p:nvSpPr>
          <p:cNvPr id="7" name="Slide Number Placeholder 6"/>
          <p:cNvSpPr>
            <a:spLocks noGrp="1"/>
          </p:cNvSpPr>
          <p:nvPr>
            <p:ph type="sldNum" sz="quarter" idx="12"/>
          </p:nvPr>
        </p:nvSpPr>
        <p:spPr/>
        <p:txBody>
          <a:bodyPr/>
          <a:lstStyle/>
          <a:p>
            <a:fld id="{B3BB3716-B0B6-4F9A-A22D-D68ECC02E5E1}" type="slidenum">
              <a:rPr lang="en-US" smtClean="0"/>
              <a:pPr/>
              <a:t>‹#›</a:t>
            </a:fld>
            <a:endParaRPr lang="en-US" dirty="0"/>
          </a:p>
        </p:txBody>
      </p:sp>
    </p:spTree>
    <p:extLst>
      <p:ext uri="{BB962C8B-B14F-4D97-AF65-F5344CB8AC3E}">
        <p14:creationId xmlns:p14="http://schemas.microsoft.com/office/powerpoint/2010/main" val="1204580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28650" y="365126"/>
            <a:ext cx="78867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002961" y="1885950"/>
            <a:ext cx="2210150" cy="576262"/>
          </a:xfrm>
        </p:spPr>
        <p:txBody>
          <a:bodyPr anchor="b">
            <a:noAutofit/>
          </a:bodyPr>
          <a:lstStyle>
            <a:lvl1pPr marL="0" indent="0">
              <a:buNone/>
              <a:defRPr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8" name="Text Placeholder 3"/>
          <p:cNvSpPr>
            <a:spLocks noGrp="1"/>
          </p:cNvSpPr>
          <p:nvPr>
            <p:ph type="body" sz="half" idx="15"/>
          </p:nvPr>
        </p:nvSpPr>
        <p:spPr>
          <a:xfrm>
            <a:off x="1017598" y="2571750"/>
            <a:ext cx="2195513"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9" name="Text Placeholder 4"/>
          <p:cNvSpPr>
            <a:spLocks noGrp="1"/>
          </p:cNvSpPr>
          <p:nvPr>
            <p:ph type="body" sz="quarter" idx="3"/>
          </p:nvPr>
        </p:nvSpPr>
        <p:spPr>
          <a:xfrm>
            <a:off x="3440996" y="1885950"/>
            <a:ext cx="2202181" cy="576262"/>
          </a:xfrm>
        </p:spPr>
        <p:txBody>
          <a:bodyPr vert="horz" lIns="91440" tIns="45720" rIns="91440" bIns="45720" rtlCol="0" anchor="b">
            <a:noAutofit/>
          </a:bodyPr>
          <a:lstStyle>
            <a:lvl1pPr>
              <a:buNone/>
              <a:defRPr lang="en-US"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3433081" y="2571750"/>
            <a:ext cx="2210096"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1" name="Text Placeholder 4"/>
          <p:cNvSpPr>
            <a:spLocks noGrp="1"/>
          </p:cNvSpPr>
          <p:nvPr>
            <p:ph type="body" sz="quarter" idx="13"/>
          </p:nvPr>
        </p:nvSpPr>
        <p:spPr>
          <a:xfrm>
            <a:off x="5871777" y="1885950"/>
            <a:ext cx="2199085" cy="576262"/>
          </a:xfrm>
        </p:spPr>
        <p:txBody>
          <a:bodyPr vert="horz" lIns="91440" tIns="45720" rIns="91440" bIns="45720" rtlCol="0" anchor="b">
            <a:noAutofit/>
          </a:bodyPr>
          <a:lstStyle>
            <a:lvl1pPr>
              <a:buNone/>
              <a:defRPr lang="en-US" sz="18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5871777" y="2571750"/>
            <a:ext cx="2199085"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13AB935D-FE6F-4B06-9707-E5431E9384BD}" type="datetime1">
              <a:rPr lang="en-US" smtClean="0"/>
              <a:t>4/7/2019</a:t>
            </a:fld>
            <a:endParaRPr lang="en-US" dirty="0"/>
          </a:p>
        </p:txBody>
      </p:sp>
      <p:sp>
        <p:nvSpPr>
          <p:cNvPr id="4" name="Footer Placeholder 3"/>
          <p:cNvSpPr>
            <a:spLocks noGrp="1"/>
          </p:cNvSpPr>
          <p:nvPr>
            <p:ph type="ftr" sz="quarter" idx="11"/>
          </p:nvPr>
        </p:nvSpPr>
        <p:spPr/>
        <p:txBody>
          <a:bodyPr/>
          <a:lstStyle/>
          <a:p>
            <a:r>
              <a:rPr lang="en-US" dirty="0"/>
              <a:t>© LPdF</a:t>
            </a:r>
          </a:p>
        </p:txBody>
      </p:sp>
      <p:sp>
        <p:nvSpPr>
          <p:cNvPr id="5" name="Slide Number Placeholder 4"/>
          <p:cNvSpPr>
            <a:spLocks noGrp="1"/>
          </p:cNvSpPr>
          <p:nvPr>
            <p:ph type="sldNum" sz="quarter" idx="12"/>
          </p:nvPr>
        </p:nvSpPr>
        <p:spPr/>
        <p:txBody>
          <a:bodyPr/>
          <a:lstStyle/>
          <a:p>
            <a:fld id="{B3BB3716-B0B6-4F9A-A22D-D68ECC02E5E1}" type="slidenum">
              <a:rPr lang="en-US" smtClean="0"/>
              <a:pPr/>
              <a:t>‹#›</a:t>
            </a:fld>
            <a:endParaRPr lang="en-US" dirty="0"/>
          </a:p>
        </p:txBody>
      </p:sp>
    </p:spTree>
    <p:extLst>
      <p:ext uri="{BB962C8B-B14F-4D97-AF65-F5344CB8AC3E}">
        <p14:creationId xmlns:p14="http://schemas.microsoft.com/office/powerpoint/2010/main" val="38133072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28650" y="365126"/>
            <a:ext cx="78867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99064" y="4297503"/>
            <a:ext cx="2205038"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Picture Placeholder 2"/>
          <p:cNvSpPr>
            <a:spLocks noGrp="1" noChangeAspect="1"/>
          </p:cNvSpPr>
          <p:nvPr>
            <p:ph type="pic" idx="15"/>
          </p:nvPr>
        </p:nvSpPr>
        <p:spPr>
          <a:xfrm>
            <a:off x="999064" y="2256354"/>
            <a:ext cx="220503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dirty="0"/>
              <a:t>Click icon to add picture</a:t>
            </a:r>
          </a:p>
        </p:txBody>
      </p:sp>
      <p:sp>
        <p:nvSpPr>
          <p:cNvPr id="21" name="Text Placeholder 3"/>
          <p:cNvSpPr>
            <a:spLocks noGrp="1"/>
          </p:cNvSpPr>
          <p:nvPr>
            <p:ph type="body" sz="half" idx="18"/>
          </p:nvPr>
        </p:nvSpPr>
        <p:spPr>
          <a:xfrm>
            <a:off x="999064" y="4873766"/>
            <a:ext cx="2205038"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2" name="Text Placeholder 4"/>
          <p:cNvSpPr>
            <a:spLocks noGrp="1"/>
          </p:cNvSpPr>
          <p:nvPr>
            <p:ph type="body" sz="quarter" idx="3"/>
          </p:nvPr>
        </p:nvSpPr>
        <p:spPr>
          <a:xfrm>
            <a:off x="3426748" y="4297503"/>
            <a:ext cx="2197894"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3" name="Picture Placeholder 2"/>
          <p:cNvSpPr>
            <a:spLocks noGrp="1" noChangeAspect="1"/>
          </p:cNvSpPr>
          <p:nvPr>
            <p:ph type="pic" idx="21"/>
          </p:nvPr>
        </p:nvSpPr>
        <p:spPr>
          <a:xfrm>
            <a:off x="3426747" y="2256354"/>
            <a:ext cx="2197894"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dirty="0"/>
              <a:t>Click icon to add picture</a:t>
            </a:r>
          </a:p>
        </p:txBody>
      </p:sp>
      <p:sp>
        <p:nvSpPr>
          <p:cNvPr id="24" name="Text Placeholder 3"/>
          <p:cNvSpPr>
            <a:spLocks noGrp="1"/>
          </p:cNvSpPr>
          <p:nvPr>
            <p:ph type="body" sz="half" idx="19"/>
          </p:nvPr>
        </p:nvSpPr>
        <p:spPr>
          <a:xfrm>
            <a:off x="3425733" y="4873765"/>
            <a:ext cx="2200805"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5" name="Text Placeholder 4"/>
          <p:cNvSpPr>
            <a:spLocks noGrp="1"/>
          </p:cNvSpPr>
          <p:nvPr>
            <p:ph type="body" sz="quarter" idx="13"/>
          </p:nvPr>
        </p:nvSpPr>
        <p:spPr>
          <a:xfrm>
            <a:off x="5853242" y="4297503"/>
            <a:ext cx="2199085"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6" name="Picture Placeholder 2"/>
          <p:cNvSpPr>
            <a:spLocks noGrp="1" noChangeAspect="1"/>
          </p:cNvSpPr>
          <p:nvPr>
            <p:ph type="pic" idx="22"/>
          </p:nvPr>
        </p:nvSpPr>
        <p:spPr>
          <a:xfrm>
            <a:off x="5853241" y="2256354"/>
            <a:ext cx="219908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dirty="0"/>
              <a:t>Click icon to add picture</a:t>
            </a:r>
          </a:p>
        </p:txBody>
      </p:sp>
      <p:sp>
        <p:nvSpPr>
          <p:cNvPr id="27" name="Text Placeholder 3"/>
          <p:cNvSpPr>
            <a:spLocks noGrp="1"/>
          </p:cNvSpPr>
          <p:nvPr>
            <p:ph type="body" sz="half" idx="20"/>
          </p:nvPr>
        </p:nvSpPr>
        <p:spPr>
          <a:xfrm>
            <a:off x="5853148" y="4873763"/>
            <a:ext cx="2201998"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F1673D99-8BA0-4E0E-B8DF-D419F415220E}" type="datetime1">
              <a:rPr lang="en-US" smtClean="0"/>
              <a:t>4/7/2019</a:t>
            </a:fld>
            <a:endParaRPr lang="en-US" dirty="0"/>
          </a:p>
        </p:txBody>
      </p:sp>
      <p:sp>
        <p:nvSpPr>
          <p:cNvPr id="4" name="Footer Placeholder 3"/>
          <p:cNvSpPr>
            <a:spLocks noGrp="1"/>
          </p:cNvSpPr>
          <p:nvPr>
            <p:ph type="ftr" sz="quarter" idx="11"/>
          </p:nvPr>
        </p:nvSpPr>
        <p:spPr/>
        <p:txBody>
          <a:bodyPr/>
          <a:lstStyle/>
          <a:p>
            <a:r>
              <a:rPr lang="en-US" dirty="0"/>
              <a:t>© LPdF</a:t>
            </a:r>
          </a:p>
        </p:txBody>
      </p:sp>
      <p:sp>
        <p:nvSpPr>
          <p:cNvPr id="5" name="Slide Number Placeholder 4"/>
          <p:cNvSpPr>
            <a:spLocks noGrp="1"/>
          </p:cNvSpPr>
          <p:nvPr>
            <p:ph type="sldNum" sz="quarter" idx="12"/>
          </p:nvPr>
        </p:nvSpPr>
        <p:spPr/>
        <p:txBody>
          <a:bodyPr/>
          <a:lstStyle/>
          <a:p>
            <a:fld id="{B3BB3716-B0B6-4F9A-A22D-D68ECC02E5E1}" type="slidenum">
              <a:rPr lang="en-US" smtClean="0"/>
              <a:pPr/>
              <a:t>‹#›</a:t>
            </a:fld>
            <a:endParaRPr lang="en-US" dirty="0"/>
          </a:p>
        </p:txBody>
      </p:sp>
    </p:spTree>
    <p:extLst>
      <p:ext uri="{BB962C8B-B14F-4D97-AF65-F5344CB8AC3E}">
        <p14:creationId xmlns:p14="http://schemas.microsoft.com/office/powerpoint/2010/main" val="7909003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A703A4A-AA24-47D2-8EFC-F90E63E9CA92}" type="datetime1">
              <a:rPr lang="en-US" smtClean="0"/>
              <a:t>4/7/2019</a:t>
            </a:fld>
            <a:endParaRPr lang="en-US" dirty="0"/>
          </a:p>
        </p:txBody>
      </p:sp>
      <p:sp>
        <p:nvSpPr>
          <p:cNvPr id="5" name="Footer Placeholder 4"/>
          <p:cNvSpPr>
            <a:spLocks noGrp="1"/>
          </p:cNvSpPr>
          <p:nvPr>
            <p:ph type="ftr" sz="quarter" idx="11"/>
          </p:nvPr>
        </p:nvSpPr>
        <p:spPr/>
        <p:txBody>
          <a:bodyPr/>
          <a:lstStyle/>
          <a:p>
            <a:r>
              <a:rPr lang="en-US" dirty="0"/>
              <a:t>© LPdF</a:t>
            </a:r>
          </a:p>
        </p:txBody>
      </p:sp>
      <p:sp>
        <p:nvSpPr>
          <p:cNvPr id="6" name="Slide Number Placeholder 5"/>
          <p:cNvSpPr>
            <a:spLocks noGrp="1"/>
          </p:cNvSpPr>
          <p:nvPr>
            <p:ph type="sldNum" sz="quarter" idx="12"/>
          </p:nvPr>
        </p:nvSpPr>
        <p:spPr/>
        <p:txBody>
          <a:bodyPr/>
          <a:lstStyle/>
          <a:p>
            <a:fld id="{B3BB3716-B0B6-4F9A-A22D-D68ECC02E5E1}" type="slidenum">
              <a:rPr lang="en-US" smtClean="0"/>
              <a:pPr/>
              <a:t>‹#›</a:t>
            </a:fld>
            <a:endParaRPr lang="en-US" dirty="0"/>
          </a:p>
        </p:txBody>
      </p:sp>
    </p:spTree>
    <p:extLst>
      <p:ext uri="{BB962C8B-B14F-4D97-AF65-F5344CB8AC3E}">
        <p14:creationId xmlns:p14="http://schemas.microsoft.com/office/powerpoint/2010/main" val="15606972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81E092-5821-47E2-9A63-D27C070A23C4}" type="datetime1">
              <a:rPr lang="en-US" smtClean="0"/>
              <a:t>4/7/2019</a:t>
            </a:fld>
            <a:endParaRPr lang="en-US" dirty="0"/>
          </a:p>
        </p:txBody>
      </p:sp>
      <p:sp>
        <p:nvSpPr>
          <p:cNvPr id="5" name="Footer Placeholder 4"/>
          <p:cNvSpPr>
            <a:spLocks noGrp="1"/>
          </p:cNvSpPr>
          <p:nvPr>
            <p:ph type="ftr" sz="quarter" idx="11"/>
          </p:nvPr>
        </p:nvSpPr>
        <p:spPr/>
        <p:txBody>
          <a:bodyPr/>
          <a:lstStyle/>
          <a:p>
            <a:r>
              <a:rPr lang="en-US" dirty="0"/>
              <a:t>© LPdF</a:t>
            </a:r>
          </a:p>
        </p:txBody>
      </p:sp>
      <p:sp>
        <p:nvSpPr>
          <p:cNvPr id="6" name="Slide Number Placeholder 5"/>
          <p:cNvSpPr>
            <a:spLocks noGrp="1"/>
          </p:cNvSpPr>
          <p:nvPr>
            <p:ph type="sldNum" sz="quarter" idx="12"/>
          </p:nvPr>
        </p:nvSpPr>
        <p:spPr/>
        <p:txBody>
          <a:bodyPr/>
          <a:lstStyle/>
          <a:p>
            <a:fld id="{B3BB3716-B0B6-4F9A-A22D-D68ECC02E5E1}" type="slidenum">
              <a:rPr lang="en-US" smtClean="0"/>
              <a:pPr/>
              <a:t>‹#›</a:t>
            </a:fld>
            <a:endParaRPr lang="en-US" dirty="0"/>
          </a:p>
        </p:txBody>
      </p:sp>
    </p:spTree>
    <p:extLst>
      <p:ext uri="{BB962C8B-B14F-4D97-AF65-F5344CB8AC3E}">
        <p14:creationId xmlns:p14="http://schemas.microsoft.com/office/powerpoint/2010/main" val="28667324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rot="16200000">
            <a:off x="7551351" y="1645920"/>
            <a:ext cx="2438399" cy="365760"/>
          </a:xfrm>
          <a:prstGeom prst="rect">
            <a:avLst/>
          </a:prstGeom>
        </p:spPr>
        <p:txBody>
          <a:bodyPr/>
          <a:lstStyle/>
          <a:p>
            <a:fld id="{43AF19D7-DD2C-44B2-961A-7D0751A03FA5}" type="datetime1">
              <a:rPr lang="en-US" smtClean="0">
                <a:solidFill>
                  <a:srgbClr val="2F2B20"/>
                </a:solidFill>
              </a:rPr>
              <a:t>4/7/2019</a:t>
            </a:fld>
            <a:endParaRPr lang="en-US" dirty="0">
              <a:solidFill>
                <a:srgbClr val="2F2B20"/>
              </a:solidFill>
            </a:endParaRPr>
          </a:p>
        </p:txBody>
      </p:sp>
      <p:sp>
        <p:nvSpPr>
          <p:cNvPr id="4" name="Footer Placeholder 3"/>
          <p:cNvSpPr>
            <a:spLocks noGrp="1"/>
          </p:cNvSpPr>
          <p:nvPr>
            <p:ph type="ftr" sz="quarter" idx="11"/>
          </p:nvPr>
        </p:nvSpPr>
        <p:spPr/>
        <p:txBody>
          <a:bodyPr/>
          <a:lstStyle/>
          <a:p>
            <a:r>
              <a:rPr lang="en-US" dirty="0">
                <a:solidFill>
                  <a:srgbClr val="DFDCB7"/>
                </a:solidFill>
              </a:rPr>
              <a:t>© LPdF</a:t>
            </a:r>
          </a:p>
        </p:txBody>
      </p:sp>
      <p:sp>
        <p:nvSpPr>
          <p:cNvPr id="5" name="Slide Number Placeholder 4"/>
          <p:cNvSpPr>
            <a:spLocks noGrp="1"/>
          </p:cNvSpPr>
          <p:nvPr>
            <p:ph type="sldNum" sz="quarter" idx="12"/>
          </p:nvPr>
        </p:nvSpPr>
        <p:spPr/>
        <p:txBody>
          <a:bodyPr/>
          <a:lstStyle/>
          <a:p>
            <a:fld id="{200FECA1-8F52-4428-8D50-2DEEAED9E31A}" type="slidenum">
              <a:rPr lang="en-US" smtClean="0"/>
              <a:pPr/>
              <a:t>‹#›</a:t>
            </a:fld>
            <a:endParaRPr lang="en-US" dirty="0"/>
          </a:p>
        </p:txBody>
      </p:sp>
    </p:spTree>
    <p:extLst>
      <p:ext uri="{BB962C8B-B14F-4D97-AF65-F5344CB8AC3E}">
        <p14:creationId xmlns:p14="http://schemas.microsoft.com/office/powerpoint/2010/main" val="31782445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rot="16200000">
            <a:off x="7551351" y="1645920"/>
            <a:ext cx="2438399" cy="365760"/>
          </a:xfrm>
          <a:prstGeom prst="rect">
            <a:avLst/>
          </a:prstGeom>
        </p:spPr>
        <p:txBody>
          <a:bodyPr/>
          <a:lstStyle/>
          <a:p>
            <a:fld id="{CD011622-91C1-4B3F-9B26-7B1B964A4926}" type="datetime1">
              <a:rPr lang="en-US" smtClean="0">
                <a:solidFill>
                  <a:srgbClr val="2F2B20"/>
                </a:solidFill>
              </a:rPr>
              <a:t>4/7/2019</a:t>
            </a:fld>
            <a:endParaRPr lang="en-US" dirty="0">
              <a:solidFill>
                <a:srgbClr val="2F2B20"/>
              </a:solidFill>
            </a:endParaRPr>
          </a:p>
        </p:txBody>
      </p:sp>
      <p:sp>
        <p:nvSpPr>
          <p:cNvPr id="4" name="Footer Placeholder 3"/>
          <p:cNvSpPr>
            <a:spLocks noGrp="1"/>
          </p:cNvSpPr>
          <p:nvPr>
            <p:ph type="ftr" sz="quarter" idx="11"/>
          </p:nvPr>
        </p:nvSpPr>
        <p:spPr/>
        <p:txBody>
          <a:bodyPr/>
          <a:lstStyle/>
          <a:p>
            <a:r>
              <a:rPr lang="en-US" dirty="0">
                <a:solidFill>
                  <a:srgbClr val="DFDCB7"/>
                </a:solidFill>
              </a:rPr>
              <a:t>© LPdF</a:t>
            </a:r>
          </a:p>
        </p:txBody>
      </p:sp>
      <p:sp>
        <p:nvSpPr>
          <p:cNvPr id="5" name="Slide Number Placeholder 4"/>
          <p:cNvSpPr>
            <a:spLocks noGrp="1"/>
          </p:cNvSpPr>
          <p:nvPr>
            <p:ph type="sldNum" sz="quarter" idx="12"/>
          </p:nvPr>
        </p:nvSpPr>
        <p:spPr/>
        <p:txBody>
          <a:bodyPr/>
          <a:lstStyle/>
          <a:p>
            <a:fld id="{200FECA1-8F52-4428-8D50-2DEEAED9E31A}" type="slidenum">
              <a:rPr lang="en-US" smtClean="0"/>
              <a:pPr/>
              <a:t>‹#›</a:t>
            </a:fld>
            <a:endParaRPr lang="en-US" dirty="0"/>
          </a:p>
        </p:txBody>
      </p:sp>
    </p:spTree>
    <p:extLst>
      <p:ext uri="{BB962C8B-B14F-4D97-AF65-F5344CB8AC3E}">
        <p14:creationId xmlns:p14="http://schemas.microsoft.com/office/powerpoint/2010/main" val="25293301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E3E967E-F898-4C1F-8E16-C8EF1991A982}" type="datetime1">
              <a:rPr lang="en-US" smtClean="0"/>
              <a:t>4/7/2019</a:t>
            </a:fld>
            <a:endParaRPr lang="en-US" dirty="0"/>
          </a:p>
        </p:txBody>
      </p:sp>
      <p:sp>
        <p:nvSpPr>
          <p:cNvPr id="5" name="Footer Placeholder 4"/>
          <p:cNvSpPr>
            <a:spLocks noGrp="1"/>
          </p:cNvSpPr>
          <p:nvPr>
            <p:ph type="ftr" sz="quarter" idx="11"/>
          </p:nvPr>
        </p:nvSpPr>
        <p:spPr/>
        <p:txBody>
          <a:bodyPr/>
          <a:lstStyle/>
          <a:p>
            <a:r>
              <a:rPr lang="en-US" dirty="0"/>
              <a:t>© LPdF</a:t>
            </a:r>
          </a:p>
        </p:txBody>
      </p:sp>
      <p:sp>
        <p:nvSpPr>
          <p:cNvPr id="6" name="Slide Number Placeholder 5"/>
          <p:cNvSpPr>
            <a:spLocks noGrp="1"/>
          </p:cNvSpPr>
          <p:nvPr>
            <p:ph type="sldNum" sz="quarter" idx="12"/>
          </p:nvPr>
        </p:nvSpPr>
        <p:spPr/>
        <p:txBody>
          <a:bodyPr/>
          <a:lstStyle/>
          <a:p>
            <a:fld id="{B3BB3716-B0B6-4F9A-A22D-D68ECC02E5E1}" type="slidenum">
              <a:rPr lang="en-US" smtClean="0"/>
              <a:pPr/>
              <a:t>‹#›</a:t>
            </a:fld>
            <a:endParaRPr lang="en-US" dirty="0"/>
          </a:p>
        </p:txBody>
      </p:sp>
      <p:pic>
        <p:nvPicPr>
          <p:cNvPr id="7" name="Picture 6" descr="rotundalogo-transparent.png"/>
          <p:cNvPicPr>
            <a:picLocks noChangeAspect="1"/>
          </p:cNvPicPr>
          <p:nvPr userDrawn="1"/>
        </p:nvPicPr>
        <p:blipFill>
          <a:blip r:embed="rId2" cstate="print">
            <a:lum bright="70000" contrast="-70000"/>
          </a:blip>
          <a:stretch>
            <a:fillRect/>
          </a:stretch>
        </p:blipFill>
        <p:spPr>
          <a:xfrm>
            <a:off x="7543800" y="0"/>
            <a:ext cx="2057400" cy="2057400"/>
          </a:xfrm>
          <a:prstGeom prst="rect">
            <a:avLst/>
          </a:prstGeom>
        </p:spPr>
      </p:pic>
    </p:spTree>
    <p:extLst>
      <p:ext uri="{BB962C8B-B14F-4D97-AF65-F5344CB8AC3E}">
        <p14:creationId xmlns:p14="http://schemas.microsoft.com/office/powerpoint/2010/main" val="12934333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rot="16200000">
            <a:off x="7551351" y="1645920"/>
            <a:ext cx="2438399" cy="365760"/>
          </a:xfrm>
          <a:prstGeom prst="rect">
            <a:avLst/>
          </a:prstGeom>
        </p:spPr>
        <p:txBody>
          <a:bodyPr/>
          <a:lstStyle/>
          <a:p>
            <a:fld id="{F0BE4169-04CE-4DC4-877A-0C3C4593BD55}" type="datetime1">
              <a:rPr lang="en-US" smtClean="0">
                <a:solidFill>
                  <a:srgbClr val="2F2B20"/>
                </a:solidFill>
              </a:rPr>
              <a:t>4/7/2019</a:t>
            </a:fld>
            <a:endParaRPr lang="en-US" dirty="0">
              <a:solidFill>
                <a:srgbClr val="2F2B20"/>
              </a:solidFill>
            </a:endParaRPr>
          </a:p>
        </p:txBody>
      </p:sp>
      <p:sp>
        <p:nvSpPr>
          <p:cNvPr id="4" name="Footer Placeholder 3"/>
          <p:cNvSpPr>
            <a:spLocks noGrp="1"/>
          </p:cNvSpPr>
          <p:nvPr>
            <p:ph type="ftr" sz="quarter" idx="11"/>
          </p:nvPr>
        </p:nvSpPr>
        <p:spPr/>
        <p:txBody>
          <a:bodyPr/>
          <a:lstStyle/>
          <a:p>
            <a:r>
              <a:rPr lang="en-US" dirty="0">
                <a:solidFill>
                  <a:srgbClr val="DFDCB7"/>
                </a:solidFill>
              </a:rPr>
              <a:t>© LPdF</a:t>
            </a:r>
          </a:p>
        </p:txBody>
      </p:sp>
      <p:sp>
        <p:nvSpPr>
          <p:cNvPr id="5" name="Slide Number Placeholder 4"/>
          <p:cNvSpPr>
            <a:spLocks noGrp="1"/>
          </p:cNvSpPr>
          <p:nvPr>
            <p:ph type="sldNum" sz="quarter" idx="12"/>
          </p:nvPr>
        </p:nvSpPr>
        <p:spPr/>
        <p:txBody>
          <a:bodyPr/>
          <a:lstStyle/>
          <a:p>
            <a:fld id="{200FECA1-8F52-4428-8D50-2DEEAED9E31A}" type="slidenum">
              <a:rPr lang="en-US" smtClean="0"/>
              <a:pPr/>
              <a:t>‹#›</a:t>
            </a:fld>
            <a:endParaRPr lang="en-US" dirty="0"/>
          </a:p>
        </p:txBody>
      </p:sp>
    </p:spTree>
    <p:extLst>
      <p:ext uri="{BB962C8B-B14F-4D97-AF65-F5344CB8AC3E}">
        <p14:creationId xmlns:p14="http://schemas.microsoft.com/office/powerpoint/2010/main" val="27446650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rot="16200000">
            <a:off x="7551351" y="1645920"/>
            <a:ext cx="2438399" cy="365760"/>
          </a:xfrm>
          <a:prstGeom prst="rect">
            <a:avLst/>
          </a:prstGeom>
        </p:spPr>
        <p:txBody>
          <a:bodyPr/>
          <a:lstStyle/>
          <a:p>
            <a:fld id="{EC4D74F0-FC4E-4848-8A4D-D3EED3FFE3CD}" type="datetime1">
              <a:rPr lang="en-US" smtClean="0">
                <a:solidFill>
                  <a:srgbClr val="2F2B20"/>
                </a:solidFill>
              </a:rPr>
              <a:t>4/7/2019</a:t>
            </a:fld>
            <a:endParaRPr lang="en-US" dirty="0">
              <a:solidFill>
                <a:srgbClr val="2F2B20"/>
              </a:solidFill>
            </a:endParaRPr>
          </a:p>
        </p:txBody>
      </p:sp>
      <p:sp>
        <p:nvSpPr>
          <p:cNvPr id="4" name="Footer Placeholder 3"/>
          <p:cNvSpPr>
            <a:spLocks noGrp="1"/>
          </p:cNvSpPr>
          <p:nvPr>
            <p:ph type="ftr" sz="quarter" idx="11"/>
          </p:nvPr>
        </p:nvSpPr>
        <p:spPr/>
        <p:txBody>
          <a:bodyPr/>
          <a:lstStyle/>
          <a:p>
            <a:r>
              <a:rPr lang="en-US" dirty="0">
                <a:solidFill>
                  <a:srgbClr val="DFDCB7"/>
                </a:solidFill>
              </a:rPr>
              <a:t>© LPdF</a:t>
            </a:r>
          </a:p>
        </p:txBody>
      </p:sp>
      <p:sp>
        <p:nvSpPr>
          <p:cNvPr id="5" name="Slide Number Placeholder 4"/>
          <p:cNvSpPr>
            <a:spLocks noGrp="1"/>
          </p:cNvSpPr>
          <p:nvPr>
            <p:ph type="sldNum" sz="quarter" idx="12"/>
          </p:nvPr>
        </p:nvSpPr>
        <p:spPr/>
        <p:txBody>
          <a:bodyPr/>
          <a:lstStyle/>
          <a:p>
            <a:fld id="{200FECA1-8F52-4428-8D50-2DEEAED9E31A}" type="slidenum">
              <a:rPr lang="en-US" smtClean="0"/>
              <a:pPr/>
              <a:t>‹#›</a:t>
            </a:fld>
            <a:endParaRPr lang="en-US" dirty="0"/>
          </a:p>
        </p:txBody>
      </p:sp>
    </p:spTree>
    <p:extLst>
      <p:ext uri="{BB962C8B-B14F-4D97-AF65-F5344CB8AC3E}">
        <p14:creationId xmlns:p14="http://schemas.microsoft.com/office/powerpoint/2010/main" val="27862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640899" y="4464028"/>
            <a:ext cx="6858000" cy="1194650"/>
          </a:xfrm>
        </p:spPr>
        <p:txBody>
          <a:bodyPr wrap="none" anchor="t">
            <a:normAutofit/>
          </a:bodyPr>
          <a:lstStyle>
            <a:lvl1pPr algn="l">
              <a:defRPr sz="7200" b="0" spc="-225">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640899" y="3829878"/>
            <a:ext cx="6858000" cy="617822"/>
          </a:xfrm>
        </p:spPr>
        <p:txBody>
          <a:bodyPr anchor="b">
            <a:normAutofit/>
          </a:bodyPr>
          <a:lstStyle>
            <a:lvl1pPr marL="0" indent="0" algn="l">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5A1978D-DE81-453D-A8E4-E7A9A8E6D290}" type="datetime1">
              <a:rPr lang="en-US" smtClean="0"/>
              <a:t>4/7/2019</a:t>
            </a:fld>
            <a:endParaRPr lang="en-US" dirty="0"/>
          </a:p>
        </p:txBody>
      </p:sp>
      <p:sp>
        <p:nvSpPr>
          <p:cNvPr id="5" name="Footer Placeholder 4"/>
          <p:cNvSpPr>
            <a:spLocks noGrp="1"/>
          </p:cNvSpPr>
          <p:nvPr>
            <p:ph type="ftr" sz="quarter" idx="11"/>
          </p:nvPr>
        </p:nvSpPr>
        <p:spPr/>
        <p:txBody>
          <a:bodyPr/>
          <a:lstStyle/>
          <a:p>
            <a:r>
              <a:rPr lang="en-US" dirty="0"/>
              <a:t>© LPdF</a:t>
            </a:r>
          </a:p>
        </p:txBody>
      </p:sp>
      <p:sp>
        <p:nvSpPr>
          <p:cNvPr id="6" name="Slide Number Placeholder 5"/>
          <p:cNvSpPr>
            <a:spLocks noGrp="1"/>
          </p:cNvSpPr>
          <p:nvPr>
            <p:ph type="sldNum" sz="quarter" idx="12"/>
          </p:nvPr>
        </p:nvSpPr>
        <p:spPr/>
        <p:txBody>
          <a:bodyPr/>
          <a:lstStyle/>
          <a:p>
            <a:fld id="{B3BB3716-B0B6-4F9A-A22D-D68ECC02E5E1}" type="slidenum">
              <a:rPr lang="en-US" smtClean="0"/>
              <a:pPr/>
              <a:t>‹#›</a:t>
            </a:fld>
            <a:endParaRPr lang="en-US" dirty="0"/>
          </a:p>
        </p:txBody>
      </p:sp>
    </p:spTree>
    <p:extLst>
      <p:ext uri="{BB962C8B-B14F-4D97-AF65-F5344CB8AC3E}">
        <p14:creationId xmlns:p14="http://schemas.microsoft.com/office/powerpoint/2010/main" val="20943852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40000" y="1825625"/>
            <a:ext cx="3768912"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39880" y="1825625"/>
            <a:ext cx="377547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5179BA0-C174-4D02-A297-C5F11811C66A}" type="datetime1">
              <a:rPr lang="en-US" smtClean="0"/>
              <a:t>4/7/2019</a:t>
            </a:fld>
            <a:endParaRPr lang="en-US" dirty="0"/>
          </a:p>
        </p:txBody>
      </p:sp>
      <p:sp>
        <p:nvSpPr>
          <p:cNvPr id="6" name="Footer Placeholder 5"/>
          <p:cNvSpPr>
            <a:spLocks noGrp="1"/>
          </p:cNvSpPr>
          <p:nvPr>
            <p:ph type="ftr" sz="quarter" idx="11"/>
          </p:nvPr>
        </p:nvSpPr>
        <p:spPr/>
        <p:txBody>
          <a:bodyPr/>
          <a:lstStyle/>
          <a:p>
            <a:r>
              <a:rPr lang="en-US" dirty="0"/>
              <a:t>© LPdF</a:t>
            </a:r>
          </a:p>
        </p:txBody>
      </p:sp>
      <p:sp>
        <p:nvSpPr>
          <p:cNvPr id="7" name="Slide Number Placeholder 6"/>
          <p:cNvSpPr>
            <a:spLocks noGrp="1"/>
          </p:cNvSpPr>
          <p:nvPr>
            <p:ph type="sldNum" sz="quarter" idx="12"/>
          </p:nvPr>
        </p:nvSpPr>
        <p:spPr/>
        <p:txBody>
          <a:bodyPr/>
          <a:lstStyle/>
          <a:p>
            <a:fld id="{B3BB3716-B0B6-4F9A-A22D-D68ECC02E5E1}" type="slidenum">
              <a:rPr lang="en-US" smtClean="0"/>
              <a:pPr/>
              <a:t>‹#›</a:t>
            </a:fld>
            <a:endParaRPr lang="en-US" dirty="0"/>
          </a:p>
        </p:txBody>
      </p:sp>
    </p:spTree>
    <p:extLst>
      <p:ext uri="{BB962C8B-B14F-4D97-AF65-F5344CB8AC3E}">
        <p14:creationId xmlns:p14="http://schemas.microsoft.com/office/powerpoint/2010/main" val="31819368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40000" y="1681163"/>
            <a:ext cx="3768912" cy="823912"/>
          </a:xfrm>
        </p:spPr>
        <p:txBody>
          <a:bodyPr anchor="b">
            <a:normAutofit/>
          </a:bodyPr>
          <a:lstStyle>
            <a:lvl1pPr marL="0" indent="0">
              <a:buNone/>
              <a:defRPr sz="20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40000" y="2505075"/>
            <a:ext cx="3768912"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39880" y="1681163"/>
            <a:ext cx="3776661" cy="823912"/>
          </a:xfrm>
        </p:spPr>
        <p:txBody>
          <a:bodyPr vert="horz" lIns="91440" tIns="45720" rIns="91440" bIns="45720" rtlCol="0" anchor="b">
            <a:normAutofit/>
          </a:bodyPr>
          <a:lstStyle>
            <a:lvl1pPr>
              <a:buNone/>
              <a:defRPr lang="en-US" sz="20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4739880" y="2505075"/>
            <a:ext cx="377666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57ED879-BC3B-4BAC-AABB-275DAE9239E7}" type="datetime1">
              <a:rPr lang="en-US" smtClean="0"/>
              <a:t>4/7/2019</a:t>
            </a:fld>
            <a:endParaRPr lang="en-US" dirty="0"/>
          </a:p>
        </p:txBody>
      </p:sp>
      <p:sp>
        <p:nvSpPr>
          <p:cNvPr id="8" name="Footer Placeholder 7"/>
          <p:cNvSpPr>
            <a:spLocks noGrp="1"/>
          </p:cNvSpPr>
          <p:nvPr>
            <p:ph type="ftr" sz="quarter" idx="11"/>
          </p:nvPr>
        </p:nvSpPr>
        <p:spPr/>
        <p:txBody>
          <a:bodyPr/>
          <a:lstStyle/>
          <a:p>
            <a:r>
              <a:rPr lang="en-US" dirty="0"/>
              <a:t>© LPdF</a:t>
            </a:r>
          </a:p>
        </p:txBody>
      </p:sp>
      <p:sp>
        <p:nvSpPr>
          <p:cNvPr id="9" name="Slide Number Placeholder 8"/>
          <p:cNvSpPr>
            <a:spLocks noGrp="1"/>
          </p:cNvSpPr>
          <p:nvPr>
            <p:ph type="sldNum" sz="quarter" idx="12"/>
          </p:nvPr>
        </p:nvSpPr>
        <p:spPr/>
        <p:txBody>
          <a:bodyPr/>
          <a:lstStyle/>
          <a:p>
            <a:fld id="{B3BB3716-B0B6-4F9A-A22D-D68ECC02E5E1}" type="slidenum">
              <a:rPr lang="en-US" smtClean="0"/>
              <a:pPr/>
              <a:t>‹#›</a:t>
            </a:fld>
            <a:endParaRPr lang="en-US" dirty="0"/>
          </a:p>
        </p:txBody>
      </p:sp>
    </p:spTree>
    <p:extLst>
      <p:ext uri="{BB962C8B-B14F-4D97-AF65-F5344CB8AC3E}">
        <p14:creationId xmlns:p14="http://schemas.microsoft.com/office/powerpoint/2010/main" val="2890812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CBCACA-E419-4C4B-B9FE-12679B2BB5D7}" type="datetime1">
              <a:rPr lang="en-US" smtClean="0"/>
              <a:t>4/7/2019</a:t>
            </a:fld>
            <a:endParaRPr lang="en-US" dirty="0"/>
          </a:p>
        </p:txBody>
      </p:sp>
      <p:sp>
        <p:nvSpPr>
          <p:cNvPr id="4" name="Footer Placeholder 3"/>
          <p:cNvSpPr>
            <a:spLocks noGrp="1"/>
          </p:cNvSpPr>
          <p:nvPr>
            <p:ph type="ftr" sz="quarter" idx="11"/>
          </p:nvPr>
        </p:nvSpPr>
        <p:spPr/>
        <p:txBody>
          <a:bodyPr/>
          <a:lstStyle/>
          <a:p>
            <a:r>
              <a:rPr lang="en-US" dirty="0"/>
              <a:t>© LPdF</a:t>
            </a:r>
          </a:p>
        </p:txBody>
      </p:sp>
      <p:sp>
        <p:nvSpPr>
          <p:cNvPr id="5" name="Slide Number Placeholder 4"/>
          <p:cNvSpPr>
            <a:spLocks noGrp="1"/>
          </p:cNvSpPr>
          <p:nvPr>
            <p:ph type="sldNum" sz="quarter" idx="12"/>
          </p:nvPr>
        </p:nvSpPr>
        <p:spPr/>
        <p:txBody>
          <a:bodyPr/>
          <a:lstStyle/>
          <a:p>
            <a:fld id="{B3BB3716-B0B6-4F9A-A22D-D68ECC02E5E1}" type="slidenum">
              <a:rPr lang="en-US" smtClean="0"/>
              <a:pPr/>
              <a:t>‹#›</a:t>
            </a:fld>
            <a:endParaRPr lang="en-US" dirty="0"/>
          </a:p>
        </p:txBody>
      </p:sp>
    </p:spTree>
    <p:extLst>
      <p:ext uri="{BB962C8B-B14F-4D97-AF65-F5344CB8AC3E}">
        <p14:creationId xmlns:p14="http://schemas.microsoft.com/office/powerpoint/2010/main" val="21409502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30C2DB-1D2A-497D-B0D0-8A2D86E02690}" type="datetime1">
              <a:rPr lang="en-US" smtClean="0"/>
              <a:t>4/7/2019</a:t>
            </a:fld>
            <a:endParaRPr lang="en-US" dirty="0"/>
          </a:p>
        </p:txBody>
      </p:sp>
      <p:sp>
        <p:nvSpPr>
          <p:cNvPr id="3" name="Footer Placeholder 2"/>
          <p:cNvSpPr>
            <a:spLocks noGrp="1"/>
          </p:cNvSpPr>
          <p:nvPr>
            <p:ph type="ftr" sz="quarter" idx="11"/>
          </p:nvPr>
        </p:nvSpPr>
        <p:spPr/>
        <p:txBody>
          <a:bodyPr/>
          <a:lstStyle/>
          <a:p>
            <a:r>
              <a:rPr lang="en-US" dirty="0"/>
              <a:t>© LPdF</a:t>
            </a:r>
          </a:p>
        </p:txBody>
      </p:sp>
      <p:sp>
        <p:nvSpPr>
          <p:cNvPr id="4" name="Slide Number Placeholder 3"/>
          <p:cNvSpPr>
            <a:spLocks noGrp="1"/>
          </p:cNvSpPr>
          <p:nvPr>
            <p:ph type="sldNum" sz="quarter" idx="12"/>
          </p:nvPr>
        </p:nvSpPr>
        <p:spPr/>
        <p:txBody>
          <a:bodyPr/>
          <a:lstStyle/>
          <a:p>
            <a:fld id="{B3BB3716-B0B6-4F9A-A22D-D68ECC02E5E1}" type="slidenum">
              <a:rPr lang="en-US" smtClean="0"/>
              <a:pPr/>
              <a:t>‹#›</a:t>
            </a:fld>
            <a:endParaRPr lang="en-US" dirty="0"/>
          </a:p>
        </p:txBody>
      </p:sp>
    </p:spTree>
    <p:extLst>
      <p:ext uri="{BB962C8B-B14F-4D97-AF65-F5344CB8AC3E}">
        <p14:creationId xmlns:p14="http://schemas.microsoft.com/office/powerpoint/2010/main" val="37347489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0000" y="2057400"/>
            <a:ext cx="2739019" cy="3811588"/>
          </a:xfrm>
        </p:spPr>
        <p:txBody>
          <a:bodyPr>
            <a:normAutofit/>
          </a:bodyPr>
          <a:lstStyle>
            <a:lvl1pPr marL="0" indent="0">
              <a:buNone/>
              <a:defRPr sz="14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F4F7306-FA56-444A-B2C3-03F192F00F2B}" type="datetime1">
              <a:rPr lang="en-US" smtClean="0"/>
              <a:t>4/7/2019</a:t>
            </a:fld>
            <a:endParaRPr lang="en-US" dirty="0"/>
          </a:p>
        </p:txBody>
      </p:sp>
      <p:sp>
        <p:nvSpPr>
          <p:cNvPr id="6" name="Footer Placeholder 5"/>
          <p:cNvSpPr>
            <a:spLocks noGrp="1"/>
          </p:cNvSpPr>
          <p:nvPr>
            <p:ph type="ftr" sz="quarter" idx="11"/>
          </p:nvPr>
        </p:nvSpPr>
        <p:spPr/>
        <p:txBody>
          <a:bodyPr/>
          <a:lstStyle/>
          <a:p>
            <a:r>
              <a:rPr lang="en-US" dirty="0"/>
              <a:t>© LPdF</a:t>
            </a:r>
          </a:p>
        </p:txBody>
      </p:sp>
      <p:sp>
        <p:nvSpPr>
          <p:cNvPr id="7" name="Slide Number Placeholder 6"/>
          <p:cNvSpPr>
            <a:spLocks noGrp="1"/>
          </p:cNvSpPr>
          <p:nvPr>
            <p:ph type="sldNum" sz="quarter" idx="12"/>
          </p:nvPr>
        </p:nvSpPr>
        <p:spPr/>
        <p:txBody>
          <a:bodyPr/>
          <a:lstStyle/>
          <a:p>
            <a:fld id="{B3BB3716-B0B6-4F9A-A22D-D68ECC02E5E1}" type="slidenum">
              <a:rPr lang="en-US" smtClean="0"/>
              <a:pPr/>
              <a:t>‹#›</a:t>
            </a:fld>
            <a:endParaRPr lang="en-US" dirty="0"/>
          </a:p>
        </p:txBody>
      </p:sp>
    </p:spTree>
    <p:extLst>
      <p:ext uri="{BB962C8B-B14F-4D97-AF65-F5344CB8AC3E}">
        <p14:creationId xmlns:p14="http://schemas.microsoft.com/office/powerpoint/2010/main" val="29127246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840000" y="2057400"/>
            <a:ext cx="2739019" cy="3811588"/>
          </a:xfrm>
        </p:spPr>
        <p:txBody>
          <a:bodyPr>
            <a:normAutofit/>
          </a:bodyPr>
          <a:lstStyle>
            <a:lvl1pPr marL="0" indent="0">
              <a:buNone/>
              <a:defRPr sz="14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83F53AA-1C49-47A2-8BF1-EADF024A32A7}" type="datetime1">
              <a:rPr lang="en-US" smtClean="0"/>
              <a:t>4/7/2019</a:t>
            </a:fld>
            <a:endParaRPr lang="en-US" dirty="0"/>
          </a:p>
        </p:txBody>
      </p:sp>
      <p:sp>
        <p:nvSpPr>
          <p:cNvPr id="6" name="Footer Placeholder 5"/>
          <p:cNvSpPr>
            <a:spLocks noGrp="1"/>
          </p:cNvSpPr>
          <p:nvPr>
            <p:ph type="ftr" sz="quarter" idx="11"/>
          </p:nvPr>
        </p:nvSpPr>
        <p:spPr/>
        <p:txBody>
          <a:bodyPr/>
          <a:lstStyle/>
          <a:p>
            <a:r>
              <a:rPr lang="en-US" dirty="0"/>
              <a:t>© LPdF</a:t>
            </a:r>
          </a:p>
        </p:txBody>
      </p:sp>
      <p:sp>
        <p:nvSpPr>
          <p:cNvPr id="7" name="Slide Number Placeholder 6"/>
          <p:cNvSpPr>
            <a:spLocks noGrp="1"/>
          </p:cNvSpPr>
          <p:nvPr>
            <p:ph type="sldNum" sz="quarter" idx="12"/>
          </p:nvPr>
        </p:nvSpPr>
        <p:spPr/>
        <p:txBody>
          <a:bodyPr/>
          <a:lstStyle/>
          <a:p>
            <a:fld id="{B3BB3716-B0B6-4F9A-A22D-D68ECC02E5E1}" type="slidenum">
              <a:rPr lang="en-US" smtClean="0"/>
              <a:pPr/>
              <a:t>‹#›</a:t>
            </a:fld>
            <a:endParaRPr lang="en-US" dirty="0"/>
          </a:p>
        </p:txBody>
      </p:sp>
    </p:spTree>
    <p:extLst>
      <p:ext uri="{BB962C8B-B14F-4D97-AF65-F5344CB8AC3E}">
        <p14:creationId xmlns:p14="http://schemas.microsoft.com/office/powerpoint/2010/main" val="31678525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3">
            <a:lum/>
          </a:blip>
          <a:srcRect/>
          <a:stretch>
            <a:fillRect l="-17000" r="-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40000" y="1825625"/>
            <a:ext cx="767535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BA2275A5-9305-4DE1-AB69-54362CA19A4C}" type="datetime1">
              <a:rPr lang="en-US" smtClean="0"/>
              <a:t>4/7/2019</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r>
              <a:rPr lang="en-US" dirty="0"/>
              <a:t>© LPdF</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B3BB3716-B0B6-4F9A-A22D-D68ECC02E5E1}" type="slidenum">
              <a:rPr lang="en-US" smtClean="0"/>
              <a:pPr/>
              <a:t>‹#›</a:t>
            </a:fld>
            <a:endParaRPr lang="en-US" dirty="0"/>
          </a:p>
        </p:txBody>
      </p:sp>
    </p:spTree>
    <p:extLst>
      <p:ext uri="{BB962C8B-B14F-4D97-AF65-F5344CB8AC3E}">
        <p14:creationId xmlns:p14="http://schemas.microsoft.com/office/powerpoint/2010/main" val="3004746518"/>
      </p:ext>
    </p:extLst>
  </p:cSld>
  <p:clrMap bg1="dk1" tx1="lt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 id="2147483784" r:id="rId16"/>
    <p:sldLayoutId id="2147483785" r:id="rId17"/>
    <p:sldLayoutId id="2147483834" r:id="rId18"/>
    <p:sldLayoutId id="2147483847" r:id="rId19"/>
    <p:sldLayoutId id="2147483908" r:id="rId20"/>
    <p:sldLayoutId id="2147483921" r:id="rId21"/>
  </p:sldLayoutIdLst>
  <p:hf hdr="0" dt="0"/>
  <p:txStyles>
    <p:titleStyle>
      <a:lvl1pPr algn="l" defTabSz="685800" rtl="0" eaLnBrk="1" latinLnBrk="0" hangingPunct="1">
        <a:lnSpc>
          <a:spcPct val="90000"/>
        </a:lnSpc>
        <a:spcBef>
          <a:spcPct val="0"/>
        </a:spcBef>
        <a:buNone/>
        <a:defRPr sz="4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34.x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hyperlink" Target="http://www.naturalhistoryonthenet.com/" TargetMode="External"/><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139.xml.rels><?xml version="1.0" encoding="UTF-8" standalone="yes"?>
<Relationships xmlns="http://schemas.openxmlformats.org/package/2006/relationships"><Relationship Id="rId3" Type="http://schemas.openxmlformats.org/officeDocument/2006/relationships/hyperlink" Target="http://www.teachervision.fen.com/measurement/printable/44638.html" TargetMode="External"/><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hyperlink" Target="http://www.asha.org/SLP/schools/Common-Core-State-Standards/" TargetMode="External"/><Relationship Id="rId1" Type="http://schemas.openxmlformats.org/officeDocument/2006/relationships/slideLayout" Target="../slideLayouts/slideLayout3.xml"/></Relationships>
</file>

<file path=ppt/slides/_rels/slide14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hyperlink" Target="http://www.asha.org/Publications/leader/2012/120828/Integrating-the-Core/"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hyperlink" Target="http://div16perspectives.asha.org/content/13/1/11.full" TargetMode="External"/><Relationship Id="rId4" Type="http://schemas.openxmlformats.org/officeDocument/2006/relationships/hyperlink" Target="http://www.asha.org/Publications/leader/2012/120403/Core-Commitment/" TargetMode="External"/></Relationships>
</file>

<file path=ppt/slides/_rels/slide151.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9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wrap="square" anchor="b">
            <a:normAutofit fontScale="90000"/>
          </a:bodyPr>
          <a:lstStyle/>
          <a:p>
            <a:pPr algn="l"/>
            <a:r>
              <a:rPr lang="en-US" dirty="0"/>
              <a:t>Aligning the SLP’s work with education standards</a:t>
            </a:r>
            <a:br>
              <a:rPr lang="en-US" dirty="0"/>
            </a:br>
            <a:r>
              <a:rPr lang="en-US" sz="3100" dirty="0"/>
              <a:t>Lissa Power-deFur, Ph.D., CCC-SLP</a:t>
            </a:r>
          </a:p>
        </p:txBody>
      </p:sp>
      <p:sp>
        <p:nvSpPr>
          <p:cNvPr id="3" name="Subtitle 2"/>
          <p:cNvSpPr>
            <a:spLocks noGrp="1"/>
          </p:cNvSpPr>
          <p:nvPr>
            <p:ph type="subTitle" idx="1"/>
          </p:nvPr>
        </p:nvSpPr>
        <p:spPr/>
        <p:txBody>
          <a:bodyPr/>
          <a:lstStyle/>
          <a:p>
            <a:endParaRPr lang="en-US" dirty="0"/>
          </a:p>
        </p:txBody>
      </p:sp>
      <p:sp>
        <p:nvSpPr>
          <p:cNvPr id="4" name="Footer Placeholder 3"/>
          <p:cNvSpPr>
            <a:spLocks noGrp="1"/>
          </p:cNvSpPr>
          <p:nvPr>
            <p:ph type="ftr" sz="quarter" idx="11"/>
          </p:nvPr>
        </p:nvSpPr>
        <p:spPr/>
        <p:txBody>
          <a:bodyPr/>
          <a:lstStyle/>
          <a:p>
            <a:r>
              <a:rPr lang="en-US" dirty="0"/>
              <a:t>© LPdF</a:t>
            </a:r>
          </a:p>
        </p:txBody>
      </p:sp>
      <p:sp>
        <p:nvSpPr>
          <p:cNvPr id="5" name="Slide Number Placeholder 4"/>
          <p:cNvSpPr>
            <a:spLocks noGrp="1"/>
          </p:cNvSpPr>
          <p:nvPr>
            <p:ph type="sldNum" sz="quarter" idx="12"/>
          </p:nvPr>
        </p:nvSpPr>
        <p:spPr/>
        <p:txBody>
          <a:bodyPr/>
          <a:lstStyle/>
          <a:p>
            <a:fld id="{B3BB3716-B0B6-4F9A-A22D-D68ECC02E5E1}" type="slidenum">
              <a:rPr lang="en-US" smtClean="0"/>
              <a:pPr/>
              <a:t>1</a:t>
            </a:fld>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solidFill>
                  <a:schemeClr val="tx1"/>
                </a:solidFill>
                <a:latin typeface="Arial Black" panose="020B0A04020102020204" pitchFamily="34" charset="0"/>
              </a:rPr>
              <a:t>Source?</a:t>
            </a:r>
          </a:p>
        </p:txBody>
      </p:sp>
      <p:sp>
        <p:nvSpPr>
          <p:cNvPr id="2" name="Content Placeholder 1"/>
          <p:cNvSpPr>
            <a:spLocks noGrp="1"/>
          </p:cNvSpPr>
          <p:nvPr>
            <p:ph idx="1"/>
          </p:nvPr>
        </p:nvSpPr>
        <p:spPr>
          <a:xfrm>
            <a:off x="468313" y="1198563"/>
            <a:ext cx="7848103" cy="4824412"/>
          </a:xfrm>
        </p:spPr>
        <p:txBody>
          <a:bodyPr>
            <a:normAutofit fontScale="25000" lnSpcReduction="20000"/>
          </a:bodyPr>
          <a:lstStyle/>
          <a:p>
            <a:endParaRPr lang="en-US" dirty="0"/>
          </a:p>
          <a:p>
            <a:endParaRPr lang="en-US" sz="5500" dirty="0"/>
          </a:p>
          <a:p>
            <a:pPr marL="0" indent="0">
              <a:buNone/>
            </a:pPr>
            <a:r>
              <a:rPr lang="en-US" sz="11200" dirty="0"/>
              <a:t>Council of Chief State School Officers (CCSSO)</a:t>
            </a:r>
          </a:p>
          <a:p>
            <a:pPr marL="0" indent="0">
              <a:buNone/>
            </a:pPr>
            <a:endParaRPr lang="en-US" sz="11200" dirty="0"/>
          </a:p>
          <a:p>
            <a:pPr marL="0" indent="0">
              <a:buNone/>
            </a:pPr>
            <a:r>
              <a:rPr lang="en-US" sz="11200" dirty="0"/>
              <a:t>National Governors                                  Association (NGA)</a:t>
            </a:r>
          </a:p>
          <a:p>
            <a:pPr marL="0" indent="0">
              <a:buNone/>
            </a:pPr>
            <a:endParaRPr lang="en-US" sz="11200" dirty="0"/>
          </a:p>
          <a:p>
            <a:pPr marL="0" indent="0">
              <a:buNone/>
            </a:pPr>
            <a:endParaRPr lang="en-US" sz="11200" dirty="0"/>
          </a:p>
          <a:p>
            <a:pPr marL="0" indent="0">
              <a:buNone/>
            </a:pPr>
            <a:endParaRPr lang="en-US" sz="11200" dirty="0"/>
          </a:p>
          <a:p>
            <a:pPr marL="0" indent="0">
              <a:buNone/>
            </a:pPr>
            <a:endParaRPr lang="en-US" sz="11200" dirty="0"/>
          </a:p>
          <a:p>
            <a:pPr marL="0" indent="0">
              <a:buNone/>
            </a:pPr>
            <a:r>
              <a:rPr lang="en-US" sz="11200" dirty="0"/>
              <a:t>With financial support from the Bill and Melinda Gates Foundation</a:t>
            </a:r>
          </a:p>
        </p:txBody>
      </p:sp>
      <p:sp>
        <p:nvSpPr>
          <p:cNvPr id="4" name="Footer Placeholder 3"/>
          <p:cNvSpPr>
            <a:spLocks noGrp="1"/>
          </p:cNvSpPr>
          <p:nvPr>
            <p:ph type="ftr" sz="quarter" idx="11"/>
          </p:nvPr>
        </p:nvSpPr>
        <p:spPr/>
        <p:txBody>
          <a:bodyPr/>
          <a:lstStyle/>
          <a:p>
            <a:r>
              <a:rPr lang="en-US" dirty="0"/>
              <a:t>© LPdF</a:t>
            </a:r>
          </a:p>
        </p:txBody>
      </p:sp>
      <p:sp>
        <p:nvSpPr>
          <p:cNvPr id="7" name="Slide Number Placeholder 6"/>
          <p:cNvSpPr>
            <a:spLocks noGrp="1"/>
          </p:cNvSpPr>
          <p:nvPr>
            <p:ph type="sldNum" sz="quarter" idx="12"/>
          </p:nvPr>
        </p:nvSpPr>
        <p:spPr/>
        <p:txBody>
          <a:bodyPr/>
          <a:lstStyle/>
          <a:p>
            <a:fld id="{7DED95B0-7B1A-4C2E-AE64-00FB0E57AAA4}" type="slidenum">
              <a:rPr lang="en-US" smtClean="0">
                <a:solidFill>
                  <a:srgbClr val="FFFFFF">
                    <a:tint val="75000"/>
                  </a:srgbClr>
                </a:solidFill>
              </a:rPr>
              <a:pPr/>
              <a:t>10</a:t>
            </a:fld>
            <a:endParaRPr lang="en-US" dirty="0">
              <a:solidFill>
                <a:srgbClr val="FFFFFF">
                  <a:tint val="75000"/>
                </a:srgbClr>
              </a:solidFill>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1600" y="2209800"/>
            <a:ext cx="35814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6400" y="2977714"/>
            <a:ext cx="37338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5"/>
          <a:stretch>
            <a:fillRect/>
          </a:stretch>
        </p:blipFill>
        <p:spPr>
          <a:xfrm>
            <a:off x="6878141" y="5100638"/>
            <a:ext cx="1438275" cy="1438275"/>
          </a:xfrm>
          <a:prstGeom prst="rect">
            <a:avLst/>
          </a:prstGeom>
        </p:spPr>
      </p:pic>
    </p:spTree>
    <p:extLst>
      <p:ext uri="{BB962C8B-B14F-4D97-AF65-F5344CB8AC3E}">
        <p14:creationId xmlns:p14="http://schemas.microsoft.com/office/powerpoint/2010/main" val="11289694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solidFill>
                  <a:schemeClr val="tx1"/>
                </a:solidFill>
                <a:latin typeface="Calibri" panose="020F0502020204030204" pitchFamily="34" charset="0"/>
                <a:ea typeface="Calibri"/>
                <a:cs typeface="Times New Roman"/>
              </a:rPr>
              <a:t>STEP 3: Analyze child’s current skills</a:t>
            </a:r>
            <a:endParaRPr lang="en-US" dirty="0">
              <a:solidFill>
                <a:schemeClr val="tx1"/>
              </a:solidFill>
              <a:latin typeface="Calibri" panose="020F0502020204030204" pitchFamily="34" charset="0"/>
            </a:endParaRPr>
          </a:p>
        </p:txBody>
      </p:sp>
      <p:sp>
        <p:nvSpPr>
          <p:cNvPr id="7" name="Content Placeholder 6"/>
          <p:cNvSpPr>
            <a:spLocks noGrp="1"/>
          </p:cNvSpPr>
          <p:nvPr>
            <p:ph idx="1"/>
          </p:nvPr>
        </p:nvSpPr>
        <p:spPr/>
        <p:txBody>
          <a:bodyPr>
            <a:noAutofit/>
          </a:bodyPr>
          <a:lstStyle/>
          <a:p>
            <a:r>
              <a:rPr lang="en-US" sz="2800" dirty="0"/>
              <a:t>PLOAFP:</a:t>
            </a:r>
          </a:p>
          <a:p>
            <a:pPr lvl="1"/>
            <a:r>
              <a:rPr lang="en-US" sz="2800" dirty="0"/>
              <a:t>Oral and Written Language Scales –II reveal that Joe’s language skills are scattered with significant weaknesses in understanding and use of abstract vocabulary and figurative language.  </a:t>
            </a:r>
          </a:p>
        </p:txBody>
      </p:sp>
      <p:sp>
        <p:nvSpPr>
          <p:cNvPr id="2" name="Footer Placeholder 1"/>
          <p:cNvSpPr>
            <a:spLocks noGrp="1"/>
          </p:cNvSpPr>
          <p:nvPr>
            <p:ph type="ftr" sz="quarter" idx="11"/>
          </p:nvPr>
        </p:nvSpPr>
        <p:spPr/>
        <p:txBody>
          <a:bodyPr/>
          <a:lstStyle/>
          <a:p>
            <a:r>
              <a:rPr lang="en-US" dirty="0"/>
              <a:t>© LPdF</a:t>
            </a:r>
          </a:p>
        </p:txBody>
      </p:sp>
      <p:sp>
        <p:nvSpPr>
          <p:cNvPr id="4" name="Slide Number Placeholder 3"/>
          <p:cNvSpPr>
            <a:spLocks noGrp="1"/>
          </p:cNvSpPr>
          <p:nvPr>
            <p:ph type="sldNum" sz="quarter" idx="12"/>
          </p:nvPr>
        </p:nvSpPr>
        <p:spPr/>
        <p:txBody>
          <a:bodyPr/>
          <a:lstStyle/>
          <a:p>
            <a:fld id="{43C41FDA-D8FE-4914-8EEC-B87B41E4F590}" type="slidenum">
              <a:rPr lang="en-US" smtClean="0">
                <a:solidFill>
                  <a:srgbClr val="FFFFFF">
                    <a:tint val="75000"/>
                  </a:srgbClr>
                </a:solidFill>
              </a:rPr>
              <a:pPr/>
              <a:t>100</a:t>
            </a:fld>
            <a:endParaRPr lang="en-US" dirty="0">
              <a:solidFill>
                <a:srgbClr val="FFFFFF">
                  <a:tint val="75000"/>
                </a:srgbClr>
              </a:solidFill>
            </a:endParaRPr>
          </a:p>
        </p:txBody>
      </p:sp>
    </p:spTree>
    <p:extLst>
      <p:ext uri="{BB962C8B-B14F-4D97-AF65-F5344CB8AC3E}">
        <p14:creationId xmlns:p14="http://schemas.microsoft.com/office/powerpoint/2010/main" val="189621165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 LPdF</a:t>
            </a:r>
          </a:p>
        </p:txBody>
      </p:sp>
      <p:sp>
        <p:nvSpPr>
          <p:cNvPr id="4" name="Slide Number Placeholder 3"/>
          <p:cNvSpPr>
            <a:spLocks noGrp="1"/>
          </p:cNvSpPr>
          <p:nvPr>
            <p:ph type="sldNum" sz="quarter" idx="12"/>
          </p:nvPr>
        </p:nvSpPr>
        <p:spPr/>
        <p:txBody>
          <a:bodyPr/>
          <a:lstStyle/>
          <a:p>
            <a:fld id="{43C41FDA-D8FE-4914-8EEC-B87B41E4F590}" type="slidenum">
              <a:rPr lang="en-US" smtClean="0">
                <a:solidFill>
                  <a:srgbClr val="FFFFFF">
                    <a:tint val="75000"/>
                  </a:srgbClr>
                </a:solidFill>
              </a:rPr>
              <a:pPr/>
              <a:t>101</a:t>
            </a:fld>
            <a:endParaRPr lang="en-US" dirty="0">
              <a:solidFill>
                <a:srgbClr val="FFFFFF">
                  <a:tint val="75000"/>
                </a:srgbClr>
              </a:solidFill>
            </a:endParaRPr>
          </a:p>
        </p:txBody>
      </p:sp>
      <p:sp>
        <p:nvSpPr>
          <p:cNvPr id="2" name="Content Placeholder 1"/>
          <p:cNvSpPr>
            <a:spLocks noGrp="1"/>
          </p:cNvSpPr>
          <p:nvPr>
            <p:ph idx="4294967295"/>
          </p:nvPr>
        </p:nvSpPr>
        <p:spPr>
          <a:xfrm>
            <a:off x="736600" y="1600200"/>
            <a:ext cx="8407400" cy="4525963"/>
          </a:xfrm>
        </p:spPr>
        <p:txBody>
          <a:bodyPr>
            <a:noAutofit/>
          </a:bodyPr>
          <a:lstStyle/>
          <a:p>
            <a:r>
              <a:rPr lang="en-US" sz="2600" dirty="0"/>
              <a:t>Teacher report:</a:t>
            </a:r>
          </a:p>
          <a:p>
            <a:pPr lvl="1"/>
            <a:r>
              <a:rPr lang="en-US" sz="2600" dirty="0"/>
              <a:t>Attentive, yet seldom asks questions </a:t>
            </a:r>
          </a:p>
          <a:p>
            <a:pPr lvl="1"/>
            <a:r>
              <a:rPr lang="en-US" sz="2600" dirty="0"/>
              <a:t>Frequently slow in completing language arts tasks</a:t>
            </a:r>
          </a:p>
          <a:p>
            <a:pPr lvl="1"/>
            <a:r>
              <a:rPr lang="en-US" sz="2600" dirty="0"/>
              <a:t>Masters vocabulary if taught in the classroom</a:t>
            </a:r>
          </a:p>
          <a:p>
            <a:pPr lvl="1"/>
            <a:r>
              <a:rPr lang="en-US" sz="2600" dirty="0"/>
              <a:t>Difficulty with vocabulary generally understood by other students.</a:t>
            </a:r>
          </a:p>
          <a:p>
            <a:r>
              <a:rPr lang="en-US" sz="2600" dirty="0"/>
              <a:t>Written narrative analysis:</a:t>
            </a:r>
          </a:p>
          <a:p>
            <a:pPr lvl="1"/>
            <a:r>
              <a:rPr lang="en-US" sz="2600" dirty="0"/>
              <a:t>Heavy use of simple, concrete vocabulary</a:t>
            </a:r>
          </a:p>
          <a:p>
            <a:pPr lvl="1"/>
            <a:r>
              <a:rPr lang="en-US" sz="2600" dirty="0"/>
              <a:t>Misunderstanding of terminology </a:t>
            </a:r>
          </a:p>
          <a:p>
            <a:pPr lvl="1"/>
            <a:r>
              <a:rPr lang="en-US" sz="2600" dirty="0"/>
              <a:t>Misapplication of new vocabulary.</a:t>
            </a:r>
          </a:p>
        </p:txBody>
      </p:sp>
    </p:spTree>
    <p:extLst>
      <p:ext uri="{BB962C8B-B14F-4D97-AF65-F5344CB8AC3E}">
        <p14:creationId xmlns:p14="http://schemas.microsoft.com/office/powerpoint/2010/main" val="3205755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dirty="0"/>
          </a:p>
        </p:txBody>
      </p:sp>
      <p:sp>
        <p:nvSpPr>
          <p:cNvPr id="2" name="Content Placeholder 1"/>
          <p:cNvSpPr>
            <a:spLocks noGrp="1"/>
          </p:cNvSpPr>
          <p:nvPr>
            <p:ph idx="1"/>
          </p:nvPr>
        </p:nvSpPr>
        <p:spPr/>
        <p:txBody>
          <a:bodyPr>
            <a:normAutofit/>
          </a:bodyPr>
          <a:lstStyle/>
          <a:p>
            <a:r>
              <a:rPr lang="en-US" sz="3000" dirty="0"/>
              <a:t>SLP probe of morphological awareness skills (from Larsen &amp; Nippold, 2007) revealed weaknesses in understanding meaning of words with affixes</a:t>
            </a:r>
          </a:p>
          <a:p>
            <a:r>
              <a:rPr lang="en-US" sz="3000" dirty="0"/>
              <a:t>Difficulty identifying and explaining affixes and roots in selected vocabulary from G4 and G3 textbooks</a:t>
            </a:r>
          </a:p>
        </p:txBody>
      </p:sp>
      <p:sp>
        <p:nvSpPr>
          <p:cNvPr id="3" name="Footer Placeholder 2"/>
          <p:cNvSpPr>
            <a:spLocks noGrp="1"/>
          </p:cNvSpPr>
          <p:nvPr>
            <p:ph type="ftr" sz="quarter" idx="11"/>
          </p:nvPr>
        </p:nvSpPr>
        <p:spPr/>
        <p:txBody>
          <a:bodyPr/>
          <a:lstStyle/>
          <a:p>
            <a:r>
              <a:rPr lang="en-US" dirty="0"/>
              <a:t>© LPdF</a:t>
            </a:r>
          </a:p>
        </p:txBody>
      </p:sp>
      <p:sp>
        <p:nvSpPr>
          <p:cNvPr id="4" name="Slide Number Placeholder 3"/>
          <p:cNvSpPr>
            <a:spLocks noGrp="1"/>
          </p:cNvSpPr>
          <p:nvPr>
            <p:ph type="sldNum" sz="quarter" idx="12"/>
          </p:nvPr>
        </p:nvSpPr>
        <p:spPr/>
        <p:txBody>
          <a:bodyPr/>
          <a:lstStyle/>
          <a:p>
            <a:fld id="{43C41FDA-D8FE-4914-8EEC-B87B41E4F590}" type="slidenum">
              <a:rPr lang="en-US" smtClean="0">
                <a:solidFill>
                  <a:srgbClr val="FFFFFF">
                    <a:tint val="75000"/>
                  </a:srgbClr>
                </a:solidFill>
              </a:rPr>
              <a:pPr/>
              <a:t>102</a:t>
            </a:fld>
            <a:endParaRPr lang="en-US" dirty="0">
              <a:solidFill>
                <a:srgbClr val="FFFFFF">
                  <a:tint val="75000"/>
                </a:srgbClr>
              </a:solidFill>
            </a:endParaRPr>
          </a:p>
        </p:txBody>
      </p:sp>
    </p:spTree>
    <p:extLst>
      <p:ext uri="{BB962C8B-B14F-4D97-AF65-F5344CB8AC3E}">
        <p14:creationId xmlns:p14="http://schemas.microsoft.com/office/powerpoint/2010/main" val="352846345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solidFill>
                  <a:schemeClr val="tx1"/>
                </a:solidFill>
                <a:latin typeface="Calibri" panose="020F0502020204030204" pitchFamily="34" charset="0"/>
              </a:rPr>
              <a:t>Step 3: Information from the IEP</a:t>
            </a:r>
          </a:p>
        </p:txBody>
      </p:sp>
      <p:sp>
        <p:nvSpPr>
          <p:cNvPr id="2" name="Content Placeholder 1"/>
          <p:cNvSpPr>
            <a:spLocks noGrp="1"/>
          </p:cNvSpPr>
          <p:nvPr>
            <p:ph idx="1"/>
          </p:nvPr>
        </p:nvSpPr>
        <p:spPr/>
        <p:txBody>
          <a:bodyPr>
            <a:noAutofit/>
          </a:bodyPr>
          <a:lstStyle/>
          <a:p>
            <a:r>
              <a:rPr lang="en-US" sz="3200" dirty="0"/>
              <a:t>IEP goal:   Joe will demonstrate mastery of 80% vocabulary words from the grade 4 reading, social studies, science and math content by June 15, 2015.</a:t>
            </a:r>
          </a:p>
          <a:p>
            <a:r>
              <a:rPr lang="en-US" sz="3200" dirty="0"/>
              <a:t>Accommodations:</a:t>
            </a:r>
          </a:p>
          <a:p>
            <a:pPr lvl="1"/>
            <a:r>
              <a:rPr lang="en-US" sz="3200" dirty="0"/>
              <a:t>use an on-line dictionary program on his classroom computer </a:t>
            </a:r>
          </a:p>
          <a:p>
            <a:pPr lvl="1"/>
            <a:r>
              <a:rPr lang="en-US" sz="3200" dirty="0"/>
              <a:t>additional time on in-class writing assignments</a:t>
            </a:r>
          </a:p>
        </p:txBody>
      </p:sp>
      <p:sp>
        <p:nvSpPr>
          <p:cNvPr id="3" name="Footer Placeholder 2"/>
          <p:cNvSpPr>
            <a:spLocks noGrp="1"/>
          </p:cNvSpPr>
          <p:nvPr>
            <p:ph type="ftr" sz="quarter" idx="11"/>
          </p:nvPr>
        </p:nvSpPr>
        <p:spPr/>
        <p:txBody>
          <a:bodyPr/>
          <a:lstStyle/>
          <a:p>
            <a:r>
              <a:rPr lang="en-US" dirty="0"/>
              <a:t>© LPdF</a:t>
            </a:r>
          </a:p>
        </p:txBody>
      </p:sp>
      <p:sp>
        <p:nvSpPr>
          <p:cNvPr id="4" name="Slide Number Placeholder 3"/>
          <p:cNvSpPr>
            <a:spLocks noGrp="1"/>
          </p:cNvSpPr>
          <p:nvPr>
            <p:ph type="sldNum" sz="quarter" idx="12"/>
          </p:nvPr>
        </p:nvSpPr>
        <p:spPr/>
        <p:txBody>
          <a:bodyPr/>
          <a:lstStyle/>
          <a:p>
            <a:fld id="{43C41FDA-D8FE-4914-8EEC-B87B41E4F590}" type="slidenum">
              <a:rPr lang="en-US" smtClean="0">
                <a:solidFill>
                  <a:srgbClr val="FFFFFF">
                    <a:tint val="75000"/>
                  </a:srgbClr>
                </a:solidFill>
              </a:rPr>
              <a:pPr/>
              <a:t>103</a:t>
            </a:fld>
            <a:endParaRPr lang="en-US" dirty="0">
              <a:solidFill>
                <a:srgbClr val="FFFFFF">
                  <a:tint val="75000"/>
                </a:srgbClr>
              </a:solidFill>
            </a:endParaRPr>
          </a:p>
        </p:txBody>
      </p:sp>
    </p:spTree>
    <p:extLst>
      <p:ext uri="{BB962C8B-B14F-4D97-AF65-F5344CB8AC3E}">
        <p14:creationId xmlns:p14="http://schemas.microsoft.com/office/powerpoint/2010/main" val="572628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tx1"/>
                </a:solidFill>
                <a:latin typeface="Calibri" panose="020F0502020204030204" pitchFamily="34" charset="0"/>
                <a:ea typeface="Calibri"/>
                <a:cs typeface="Times New Roman"/>
              </a:rPr>
              <a:t>Step 4: Analyze Classroom challenges</a:t>
            </a:r>
            <a:endParaRPr lang="en-US" dirty="0">
              <a:solidFill>
                <a:schemeClr val="tx1"/>
              </a:solidFill>
              <a:latin typeface="Calibri" panose="020F0502020204030204" pitchFamily="34" charset="0"/>
            </a:endParaRPr>
          </a:p>
        </p:txBody>
      </p:sp>
      <p:sp>
        <p:nvSpPr>
          <p:cNvPr id="3" name="Content Placeholder 2"/>
          <p:cNvSpPr>
            <a:spLocks noGrp="1"/>
          </p:cNvSpPr>
          <p:nvPr>
            <p:ph idx="1"/>
          </p:nvPr>
        </p:nvSpPr>
        <p:spPr/>
        <p:txBody>
          <a:bodyPr/>
          <a:lstStyle/>
          <a:p>
            <a:r>
              <a:rPr lang="en-US" sz="3200" dirty="0"/>
              <a:t>Language Arts, Social Studies, Science and Math texts vocabulary words that may be difficult.</a:t>
            </a:r>
          </a:p>
          <a:p>
            <a:pPr lvl="1"/>
            <a:r>
              <a:rPr lang="en-US" sz="3200" dirty="0"/>
              <a:t>Mixture of vocabulary that would be mastered at an earlier age and that presented in grade 4.</a:t>
            </a:r>
          </a:p>
          <a:p>
            <a:pPr lvl="1"/>
            <a:r>
              <a:rPr lang="en-US" sz="3200" dirty="0"/>
              <a:t>His use of words with affixes  </a:t>
            </a:r>
          </a:p>
          <a:p>
            <a:endParaRPr lang="en-US" dirty="0">
              <a:solidFill>
                <a:srgbClr val="00B050"/>
              </a:solidFill>
            </a:endParaRPr>
          </a:p>
          <a:p>
            <a:endParaRPr lang="en-US" dirty="0"/>
          </a:p>
        </p:txBody>
      </p:sp>
      <p:sp>
        <p:nvSpPr>
          <p:cNvPr id="4" name="Footer Placeholder 3"/>
          <p:cNvSpPr>
            <a:spLocks noGrp="1"/>
          </p:cNvSpPr>
          <p:nvPr>
            <p:ph type="ftr" sz="quarter" idx="11"/>
          </p:nvPr>
        </p:nvSpPr>
        <p:spPr/>
        <p:txBody>
          <a:bodyPr/>
          <a:lstStyle/>
          <a:p>
            <a:r>
              <a:rPr lang="en-US" dirty="0"/>
              <a:t>© LPdF</a:t>
            </a:r>
          </a:p>
        </p:txBody>
      </p:sp>
      <p:sp>
        <p:nvSpPr>
          <p:cNvPr id="5" name="Slide Number Placeholder 4"/>
          <p:cNvSpPr>
            <a:spLocks noGrp="1"/>
          </p:cNvSpPr>
          <p:nvPr>
            <p:ph type="sldNum" sz="quarter" idx="12"/>
          </p:nvPr>
        </p:nvSpPr>
        <p:spPr/>
        <p:txBody>
          <a:bodyPr/>
          <a:lstStyle/>
          <a:p>
            <a:fld id="{43C41FDA-D8FE-4914-8EEC-B87B41E4F590}" type="slidenum">
              <a:rPr lang="en-US" smtClean="0">
                <a:solidFill>
                  <a:srgbClr val="FFFFFF">
                    <a:tint val="75000"/>
                  </a:srgbClr>
                </a:solidFill>
              </a:rPr>
              <a:pPr/>
              <a:t>104</a:t>
            </a:fld>
            <a:endParaRPr lang="en-US" dirty="0">
              <a:solidFill>
                <a:srgbClr val="FFFFFF">
                  <a:tint val="75000"/>
                </a:srgbClr>
              </a:solidFill>
            </a:endParaRPr>
          </a:p>
        </p:txBody>
      </p:sp>
    </p:spTree>
    <p:extLst>
      <p:ext uri="{BB962C8B-B14F-4D97-AF65-F5344CB8AC3E}">
        <p14:creationId xmlns:p14="http://schemas.microsoft.com/office/powerpoint/2010/main" val="292939833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tx1"/>
                </a:solidFill>
                <a:latin typeface="Calibri" panose="020F0502020204030204" pitchFamily="34" charset="0"/>
                <a:ea typeface="Calibri"/>
                <a:cs typeface="Times New Roman"/>
              </a:rPr>
              <a:t>Step 5:  Design Intervention</a:t>
            </a:r>
            <a:endParaRPr lang="en-US" dirty="0">
              <a:solidFill>
                <a:schemeClr val="tx1"/>
              </a:solidFill>
              <a:latin typeface="Calibri" panose="020F0502020204030204" pitchFamily="34" charset="0"/>
            </a:endParaRPr>
          </a:p>
        </p:txBody>
      </p:sp>
      <p:sp>
        <p:nvSpPr>
          <p:cNvPr id="3" name="Content Placeholder 2"/>
          <p:cNvSpPr>
            <a:spLocks noGrp="1"/>
          </p:cNvSpPr>
          <p:nvPr>
            <p:ph idx="1"/>
          </p:nvPr>
        </p:nvSpPr>
        <p:spPr>
          <a:xfrm>
            <a:off x="228600" y="1600200"/>
            <a:ext cx="8610600" cy="4757929"/>
          </a:xfrm>
        </p:spPr>
        <p:txBody>
          <a:bodyPr>
            <a:normAutofit fontScale="92500" lnSpcReduction="20000"/>
          </a:bodyPr>
          <a:lstStyle/>
          <a:p>
            <a:r>
              <a:rPr lang="en-US" sz="3200" dirty="0">
                <a:ea typeface="Calibri"/>
                <a:cs typeface="Times New Roman"/>
              </a:rPr>
              <a:t>Collaborate with Teachers</a:t>
            </a:r>
          </a:p>
          <a:p>
            <a:pPr lvl="1"/>
            <a:r>
              <a:rPr lang="en-US" sz="3200" b="1" dirty="0">
                <a:solidFill>
                  <a:srgbClr val="00B0F0"/>
                </a:solidFill>
              </a:rPr>
              <a:t>Task:  </a:t>
            </a:r>
          </a:p>
          <a:p>
            <a:pPr lvl="2"/>
            <a:r>
              <a:rPr lang="en-US" sz="3200" dirty="0"/>
              <a:t>pre-teach meaning of common prefixes </a:t>
            </a:r>
          </a:p>
          <a:p>
            <a:pPr lvl="1"/>
            <a:r>
              <a:rPr lang="en-US" sz="3200" b="1" dirty="0">
                <a:solidFill>
                  <a:srgbClr val="00B0F0"/>
                </a:solidFill>
              </a:rPr>
              <a:t>Location:  </a:t>
            </a:r>
          </a:p>
          <a:p>
            <a:pPr lvl="2"/>
            <a:r>
              <a:rPr lang="en-US" sz="3200" dirty="0"/>
              <a:t>individual session </a:t>
            </a:r>
          </a:p>
          <a:p>
            <a:pPr lvl="2"/>
            <a:r>
              <a:rPr lang="en-US" sz="3200" dirty="0"/>
              <a:t>small group in the classroom</a:t>
            </a:r>
          </a:p>
          <a:p>
            <a:pPr lvl="1"/>
            <a:r>
              <a:rPr lang="en-US" sz="3200" b="1" dirty="0">
                <a:solidFill>
                  <a:srgbClr val="00B0F0"/>
                </a:solidFill>
              </a:rPr>
              <a:t>Target vocabulary:  </a:t>
            </a:r>
          </a:p>
          <a:p>
            <a:pPr lvl="2"/>
            <a:r>
              <a:rPr lang="en-US" sz="3200" dirty="0"/>
              <a:t>The teacher identifies the vocabulary he will be teaching the entire class</a:t>
            </a:r>
          </a:p>
          <a:p>
            <a:pPr lvl="2"/>
            <a:r>
              <a:rPr lang="en-US" sz="3200" dirty="0"/>
              <a:t>The speech-language pathologist focuses on vocabulary that may be difficult for Joe, but would not be the focus of the class instruction.    </a:t>
            </a:r>
          </a:p>
          <a:p>
            <a:endParaRPr lang="en-US" dirty="0"/>
          </a:p>
        </p:txBody>
      </p:sp>
      <p:sp>
        <p:nvSpPr>
          <p:cNvPr id="4" name="Footer Placeholder 3"/>
          <p:cNvSpPr>
            <a:spLocks noGrp="1"/>
          </p:cNvSpPr>
          <p:nvPr>
            <p:ph type="ftr" sz="quarter" idx="11"/>
          </p:nvPr>
        </p:nvSpPr>
        <p:spPr/>
        <p:txBody>
          <a:bodyPr/>
          <a:lstStyle/>
          <a:p>
            <a:r>
              <a:rPr lang="en-US" dirty="0"/>
              <a:t>© LPdF</a:t>
            </a:r>
          </a:p>
        </p:txBody>
      </p:sp>
      <p:sp>
        <p:nvSpPr>
          <p:cNvPr id="5" name="Slide Number Placeholder 4"/>
          <p:cNvSpPr>
            <a:spLocks noGrp="1"/>
          </p:cNvSpPr>
          <p:nvPr>
            <p:ph type="sldNum" sz="quarter" idx="12"/>
          </p:nvPr>
        </p:nvSpPr>
        <p:spPr/>
        <p:txBody>
          <a:bodyPr/>
          <a:lstStyle/>
          <a:p>
            <a:fld id="{43C41FDA-D8FE-4914-8EEC-B87B41E4F590}" type="slidenum">
              <a:rPr lang="en-US" smtClean="0">
                <a:solidFill>
                  <a:srgbClr val="FFFFFF">
                    <a:tint val="75000"/>
                  </a:srgbClr>
                </a:solidFill>
              </a:rPr>
              <a:pPr/>
              <a:t>105</a:t>
            </a:fld>
            <a:endParaRPr lang="en-US" dirty="0">
              <a:solidFill>
                <a:srgbClr val="FFFFFF">
                  <a:tint val="75000"/>
                </a:srgbClr>
              </a:solidFill>
            </a:endParaRPr>
          </a:p>
        </p:txBody>
      </p:sp>
    </p:spTree>
    <p:extLst>
      <p:ext uri="{BB962C8B-B14F-4D97-AF65-F5344CB8AC3E}">
        <p14:creationId xmlns:p14="http://schemas.microsoft.com/office/powerpoint/2010/main" val="77114824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1115616" y="1123038"/>
            <a:ext cx="6196405" cy="3603812"/>
          </a:xfrm>
        </p:spPr>
        <p:txBody>
          <a:bodyPr>
            <a:noAutofit/>
          </a:bodyPr>
          <a:lstStyle/>
          <a:p>
            <a:pPr marL="0" indent="0">
              <a:buNone/>
            </a:pPr>
            <a:r>
              <a:rPr lang="en-US" sz="4200" dirty="0"/>
              <a:t>Teach children to be morpheme detectives</a:t>
            </a:r>
          </a:p>
          <a:p>
            <a:pPr marL="0" indent="0">
              <a:buNone/>
            </a:pPr>
            <a:endParaRPr lang="en-US" sz="4200" dirty="0"/>
          </a:p>
          <a:p>
            <a:pPr marL="0" indent="0">
              <a:buNone/>
            </a:pPr>
            <a:r>
              <a:rPr lang="en-US" sz="4200" dirty="0"/>
              <a:t>If piglet means ….</a:t>
            </a:r>
          </a:p>
          <a:p>
            <a:pPr marL="0" indent="0">
              <a:buNone/>
            </a:pPr>
            <a:r>
              <a:rPr lang="en-US" sz="4200" dirty="0"/>
              <a:t>What would owlet mean?</a:t>
            </a:r>
          </a:p>
        </p:txBody>
      </p:sp>
      <p:sp>
        <p:nvSpPr>
          <p:cNvPr id="5" name="Footer Placeholder 4"/>
          <p:cNvSpPr>
            <a:spLocks noGrp="1"/>
          </p:cNvSpPr>
          <p:nvPr>
            <p:ph type="ftr" sz="quarter" idx="11"/>
          </p:nvPr>
        </p:nvSpPr>
        <p:spPr/>
        <p:txBody>
          <a:bodyPr/>
          <a:lstStyle/>
          <a:p>
            <a:pPr>
              <a:defRPr/>
            </a:pPr>
            <a:r>
              <a:rPr lang="en-US" altLang="zh-CN" dirty="0">
                <a:solidFill>
                  <a:srgbClr val="465E9C"/>
                </a:solidFill>
              </a:rPr>
              <a:t>© LPdF</a:t>
            </a:r>
          </a:p>
        </p:txBody>
      </p:sp>
      <p:sp>
        <p:nvSpPr>
          <p:cNvPr id="4" name="Slide Number Placeholder 3"/>
          <p:cNvSpPr>
            <a:spLocks noGrp="1"/>
          </p:cNvSpPr>
          <p:nvPr>
            <p:ph type="sldNum" sz="quarter" idx="12"/>
          </p:nvPr>
        </p:nvSpPr>
        <p:spPr/>
        <p:txBody>
          <a:bodyPr/>
          <a:lstStyle/>
          <a:p>
            <a:pPr>
              <a:defRPr/>
            </a:pPr>
            <a:fld id="{FFBCDCC1-03B1-46A2-9A8C-C40CE598E7E6}" type="slidenum">
              <a:rPr lang="en-US" altLang="zh-CN" smtClean="0">
                <a:solidFill>
                  <a:srgbClr val="465E9C"/>
                </a:solidFill>
              </a:rPr>
              <a:pPr>
                <a:defRPr/>
              </a:pPr>
              <a:t>106</a:t>
            </a:fld>
            <a:endParaRPr lang="en-US" altLang="zh-CN" dirty="0">
              <a:solidFill>
                <a:srgbClr val="465E9C"/>
              </a:solidFill>
            </a:endParaRPr>
          </a:p>
        </p:txBody>
      </p:sp>
      <p:pic>
        <p:nvPicPr>
          <p:cNvPr id="1026" name="Picture 2" descr="C:\Users\powerdefurea\AppData\Local\Microsoft\Windows\Temporary Internet Files\Content.IE5\3O9ZLY5P\MM900356797[1].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156176" y="1628800"/>
            <a:ext cx="2314550" cy="2314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3501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tx1"/>
                </a:solidFill>
                <a:latin typeface="Calibri" panose="020F0502020204030204" pitchFamily="34" charset="0"/>
                <a:ea typeface="Calibri"/>
                <a:cs typeface="Times New Roman"/>
              </a:rPr>
              <a:t>Step 5 – Direct Intervention</a:t>
            </a:r>
            <a:endParaRPr lang="en-US" dirty="0">
              <a:solidFill>
                <a:schemeClr val="tx1"/>
              </a:solidFill>
              <a:latin typeface="Calibri" panose="020F0502020204030204" pitchFamily="34" charset="0"/>
            </a:endParaRPr>
          </a:p>
        </p:txBody>
      </p:sp>
      <p:sp>
        <p:nvSpPr>
          <p:cNvPr id="3" name="Content Placeholder 2"/>
          <p:cNvSpPr>
            <a:spLocks noGrp="1"/>
          </p:cNvSpPr>
          <p:nvPr>
            <p:ph idx="1"/>
          </p:nvPr>
        </p:nvSpPr>
        <p:spPr>
          <a:xfrm>
            <a:off x="152400" y="1371600"/>
            <a:ext cx="8362950" cy="4351338"/>
          </a:xfrm>
        </p:spPr>
        <p:txBody>
          <a:bodyPr>
            <a:noAutofit/>
          </a:bodyPr>
          <a:lstStyle/>
          <a:p>
            <a:r>
              <a:rPr lang="en-US" sz="2800" dirty="0"/>
              <a:t>Focus on morphological analysis skills to master new vocabulary</a:t>
            </a:r>
          </a:p>
          <a:p>
            <a:pPr lvl="1"/>
            <a:r>
              <a:rPr lang="en-US" sz="2800" dirty="0"/>
              <a:t>The SLP identifies the </a:t>
            </a:r>
            <a:r>
              <a:rPr lang="en-US" sz="2800" dirty="0">
                <a:solidFill>
                  <a:srgbClr val="FFFF00"/>
                </a:solidFill>
              </a:rPr>
              <a:t>word “absorption” </a:t>
            </a:r>
            <a:r>
              <a:rPr lang="en-US" sz="2800" dirty="0"/>
              <a:t>in the text as an opportunity to teach the meaning and use of the suffix </a:t>
            </a:r>
            <a:r>
              <a:rPr lang="en-US" sz="2800" dirty="0">
                <a:solidFill>
                  <a:srgbClr val="FFFF00"/>
                </a:solidFill>
              </a:rPr>
              <a:t>“tion.”    </a:t>
            </a:r>
          </a:p>
          <a:p>
            <a:pPr lvl="2"/>
            <a:r>
              <a:rPr lang="en-US" sz="2800" dirty="0"/>
              <a:t>frequently used suffix that means “act or process.”  </a:t>
            </a:r>
          </a:p>
          <a:p>
            <a:pPr lvl="1"/>
            <a:r>
              <a:rPr lang="en-US" sz="2800" dirty="0"/>
              <a:t>Review the various meaning of </a:t>
            </a:r>
            <a:r>
              <a:rPr lang="en-US" sz="2800" dirty="0">
                <a:solidFill>
                  <a:srgbClr val="FFFF00"/>
                </a:solidFill>
              </a:rPr>
              <a:t>“tion” </a:t>
            </a:r>
            <a:r>
              <a:rPr lang="en-US" sz="2800" dirty="0"/>
              <a:t>and apply it to the verb </a:t>
            </a:r>
            <a:r>
              <a:rPr lang="en-US" sz="2800" dirty="0">
                <a:solidFill>
                  <a:srgbClr val="FFFF00"/>
                </a:solidFill>
              </a:rPr>
              <a:t>“absorb.”  </a:t>
            </a:r>
          </a:p>
          <a:p>
            <a:pPr lvl="1"/>
            <a:r>
              <a:rPr lang="en-US" sz="2800" dirty="0"/>
              <a:t>Joe completes a word web with </a:t>
            </a:r>
            <a:r>
              <a:rPr lang="en-US" sz="2800" dirty="0">
                <a:solidFill>
                  <a:srgbClr val="FFFF00"/>
                </a:solidFill>
              </a:rPr>
              <a:t>“tion” </a:t>
            </a:r>
            <a:r>
              <a:rPr lang="en-US" sz="2800" dirty="0"/>
              <a:t>in the middle and identifies 6 other words that include the suffix </a:t>
            </a:r>
            <a:r>
              <a:rPr lang="en-US" sz="2800" dirty="0">
                <a:solidFill>
                  <a:srgbClr val="FFFF00"/>
                </a:solidFill>
              </a:rPr>
              <a:t>“tion” </a:t>
            </a:r>
            <a:r>
              <a:rPr lang="en-US" sz="2800" dirty="0"/>
              <a:t>with a comparable meaning.  </a:t>
            </a:r>
          </a:p>
        </p:txBody>
      </p:sp>
      <p:sp>
        <p:nvSpPr>
          <p:cNvPr id="4" name="Footer Placeholder 3"/>
          <p:cNvSpPr>
            <a:spLocks noGrp="1"/>
          </p:cNvSpPr>
          <p:nvPr>
            <p:ph type="ftr" sz="quarter" idx="11"/>
          </p:nvPr>
        </p:nvSpPr>
        <p:spPr/>
        <p:txBody>
          <a:bodyPr/>
          <a:lstStyle/>
          <a:p>
            <a:r>
              <a:rPr lang="en-US" dirty="0"/>
              <a:t>© LPdF</a:t>
            </a:r>
          </a:p>
        </p:txBody>
      </p:sp>
      <p:sp>
        <p:nvSpPr>
          <p:cNvPr id="5" name="Slide Number Placeholder 4"/>
          <p:cNvSpPr>
            <a:spLocks noGrp="1"/>
          </p:cNvSpPr>
          <p:nvPr>
            <p:ph type="sldNum" sz="quarter" idx="12"/>
          </p:nvPr>
        </p:nvSpPr>
        <p:spPr/>
        <p:txBody>
          <a:bodyPr/>
          <a:lstStyle/>
          <a:p>
            <a:fld id="{43C41FDA-D8FE-4914-8EEC-B87B41E4F590}" type="slidenum">
              <a:rPr lang="en-US" smtClean="0">
                <a:solidFill>
                  <a:srgbClr val="FFFFFF">
                    <a:tint val="75000"/>
                  </a:srgbClr>
                </a:solidFill>
              </a:rPr>
              <a:pPr/>
              <a:t>107</a:t>
            </a:fld>
            <a:endParaRPr lang="en-US" dirty="0">
              <a:solidFill>
                <a:srgbClr val="FFFFFF">
                  <a:tint val="75000"/>
                </a:srgbClr>
              </a:solidFill>
            </a:endParaRPr>
          </a:p>
        </p:txBody>
      </p:sp>
    </p:spTree>
    <p:extLst>
      <p:ext uri="{BB962C8B-B14F-4D97-AF65-F5344CB8AC3E}">
        <p14:creationId xmlns:p14="http://schemas.microsoft.com/office/powerpoint/2010/main" val="968891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solidFill>
                  <a:schemeClr val="tx1"/>
                </a:solidFill>
                <a:latin typeface="Calibri" panose="020F0502020204030204" pitchFamily="34" charset="0"/>
              </a:rPr>
              <a:t>STEP 5–Small group in the classroom</a:t>
            </a:r>
          </a:p>
        </p:txBody>
      </p:sp>
      <p:sp>
        <p:nvSpPr>
          <p:cNvPr id="3" name="Content Placeholder 2"/>
          <p:cNvSpPr>
            <a:spLocks noGrp="1"/>
          </p:cNvSpPr>
          <p:nvPr>
            <p:ph sz="half" idx="1"/>
          </p:nvPr>
        </p:nvSpPr>
        <p:spPr>
          <a:xfrm>
            <a:off x="228600" y="1524000"/>
            <a:ext cx="4876800" cy="5181600"/>
          </a:xfrm>
        </p:spPr>
        <p:txBody>
          <a:bodyPr>
            <a:normAutofit/>
          </a:bodyPr>
          <a:lstStyle/>
          <a:p>
            <a:r>
              <a:rPr lang="en-US" sz="3000" dirty="0"/>
              <a:t>Lead </a:t>
            </a:r>
            <a:r>
              <a:rPr lang="en-US" sz="3000" kern="1200" dirty="0">
                <a:solidFill>
                  <a:schemeClr val="tx1"/>
                </a:solidFill>
              </a:rPr>
              <a:t>students in creating an “antonym scale”</a:t>
            </a:r>
          </a:p>
          <a:p>
            <a:r>
              <a:rPr lang="en-US" sz="3000" kern="1200" dirty="0">
                <a:solidFill>
                  <a:schemeClr val="tx1"/>
                </a:solidFill>
              </a:rPr>
              <a:t>Students complete with various terms that describe geographic groupings of people (e.g., settlement, neighborhood, territory, precinct, city, subdivision, state). </a:t>
            </a:r>
          </a:p>
          <a:p>
            <a:pPr lvl="1"/>
            <a:r>
              <a:rPr lang="en-US" sz="2200" dirty="0"/>
              <a:t>(from Diamond, L. &amp; Gutlohn, L. , 2009)</a:t>
            </a:r>
            <a:endParaRPr lang="en-US" sz="2200" kern="1200" dirty="0">
              <a:solidFill>
                <a:schemeClr val="tx1"/>
              </a:solidFill>
              <a:latin typeface="+mn-lt"/>
              <a:ea typeface="+mn-ea"/>
              <a:cs typeface="+mn-cs"/>
            </a:endParaRPr>
          </a:p>
        </p:txBody>
      </p:sp>
      <p:graphicFrame>
        <p:nvGraphicFramePr>
          <p:cNvPr id="6" name="Content Placeholder 5"/>
          <p:cNvGraphicFramePr>
            <a:graphicFrameLocks noGrp="1"/>
          </p:cNvGraphicFramePr>
          <p:nvPr>
            <p:ph sz="half" idx="2"/>
            <p:extLst>
              <p:ext uri="{D42A27DB-BD31-4B8C-83A1-F6EECF244321}">
                <p14:modId xmlns:p14="http://schemas.microsoft.com/office/powerpoint/2010/main" val="415066954"/>
              </p:ext>
            </p:extLst>
          </p:nvPr>
        </p:nvGraphicFramePr>
        <p:xfrm>
          <a:off x="5715000" y="1144271"/>
          <a:ext cx="2438400" cy="5212080"/>
        </p:xfrm>
        <a:graphic>
          <a:graphicData uri="http://schemas.openxmlformats.org/drawingml/2006/table">
            <a:tbl>
              <a:tblPr firstRow="1" bandRow="1">
                <a:tableStyleId>{7DF18680-E054-41AD-8BC1-D1AEF772440D}</a:tableStyleId>
              </a:tblPr>
              <a:tblGrid>
                <a:gridCol w="2438400">
                  <a:extLst>
                    <a:ext uri="{9D8B030D-6E8A-4147-A177-3AD203B41FA5}">
                      <a16:colId xmlns:a16="http://schemas.microsoft.com/office/drawing/2014/main" val="20000"/>
                    </a:ext>
                  </a:extLst>
                </a:gridCol>
              </a:tblGrid>
              <a:tr h="152401">
                <a:tc>
                  <a:txBody>
                    <a:bodyPr/>
                    <a:lstStyle/>
                    <a:p>
                      <a:r>
                        <a:rPr lang="en-US" sz="2800" dirty="0">
                          <a:solidFill>
                            <a:schemeClr val="bg1"/>
                          </a:solidFill>
                        </a:rPr>
                        <a:t>Antonym Scale</a:t>
                      </a:r>
                    </a:p>
                  </a:txBody>
                  <a:tcPr/>
                </a:tc>
                <a:extLst>
                  <a:ext uri="{0D108BD9-81ED-4DB2-BD59-A6C34878D82A}">
                    <a16:rowId xmlns:a16="http://schemas.microsoft.com/office/drawing/2014/main" val="10000"/>
                  </a:ext>
                </a:extLst>
              </a:tr>
              <a:tr h="533400">
                <a:tc>
                  <a:txBody>
                    <a:bodyPr/>
                    <a:lstStyle/>
                    <a:p>
                      <a:r>
                        <a:rPr lang="en-US" sz="2800" dirty="0"/>
                        <a:t>Country</a:t>
                      </a:r>
                    </a:p>
                  </a:txBody>
                  <a:tcPr/>
                </a:tc>
                <a:extLst>
                  <a:ext uri="{0D108BD9-81ED-4DB2-BD59-A6C34878D82A}">
                    <a16:rowId xmlns:a16="http://schemas.microsoft.com/office/drawing/2014/main" val="10001"/>
                  </a:ext>
                </a:extLst>
              </a:tr>
              <a:tr h="533400">
                <a:tc>
                  <a:txBody>
                    <a:bodyPr/>
                    <a:lstStyle/>
                    <a:p>
                      <a:endParaRPr lang="en-US" sz="2800" dirty="0"/>
                    </a:p>
                  </a:txBody>
                  <a:tcPr/>
                </a:tc>
                <a:extLst>
                  <a:ext uri="{0D108BD9-81ED-4DB2-BD59-A6C34878D82A}">
                    <a16:rowId xmlns:a16="http://schemas.microsoft.com/office/drawing/2014/main" val="10002"/>
                  </a:ext>
                </a:extLst>
              </a:tr>
              <a:tr h="533400">
                <a:tc>
                  <a:txBody>
                    <a:bodyPr/>
                    <a:lstStyle/>
                    <a:p>
                      <a:endParaRPr lang="en-US" sz="2800" dirty="0"/>
                    </a:p>
                  </a:txBody>
                  <a:tcPr/>
                </a:tc>
                <a:extLst>
                  <a:ext uri="{0D108BD9-81ED-4DB2-BD59-A6C34878D82A}">
                    <a16:rowId xmlns:a16="http://schemas.microsoft.com/office/drawing/2014/main" val="10003"/>
                  </a:ext>
                </a:extLst>
              </a:tr>
              <a:tr h="533400">
                <a:tc>
                  <a:txBody>
                    <a:bodyPr/>
                    <a:lstStyle/>
                    <a:p>
                      <a:endParaRPr lang="en-US" sz="2800" dirty="0"/>
                    </a:p>
                  </a:txBody>
                  <a:tcPr/>
                </a:tc>
                <a:extLst>
                  <a:ext uri="{0D108BD9-81ED-4DB2-BD59-A6C34878D82A}">
                    <a16:rowId xmlns:a16="http://schemas.microsoft.com/office/drawing/2014/main" val="10004"/>
                  </a:ext>
                </a:extLst>
              </a:tr>
              <a:tr h="533400">
                <a:tc>
                  <a:txBody>
                    <a:bodyPr/>
                    <a:lstStyle/>
                    <a:p>
                      <a:endParaRPr lang="en-US" sz="2800" dirty="0"/>
                    </a:p>
                  </a:txBody>
                  <a:tcPr/>
                </a:tc>
                <a:extLst>
                  <a:ext uri="{0D108BD9-81ED-4DB2-BD59-A6C34878D82A}">
                    <a16:rowId xmlns:a16="http://schemas.microsoft.com/office/drawing/2014/main" val="10005"/>
                  </a:ext>
                </a:extLst>
              </a:tr>
              <a:tr h="533400">
                <a:tc>
                  <a:txBody>
                    <a:bodyPr/>
                    <a:lstStyle/>
                    <a:p>
                      <a:endParaRPr lang="en-US" sz="2800" dirty="0"/>
                    </a:p>
                  </a:txBody>
                  <a:tcPr/>
                </a:tc>
                <a:extLst>
                  <a:ext uri="{0D108BD9-81ED-4DB2-BD59-A6C34878D82A}">
                    <a16:rowId xmlns:a16="http://schemas.microsoft.com/office/drawing/2014/main" val="10006"/>
                  </a:ext>
                </a:extLst>
              </a:tr>
              <a:tr h="533400">
                <a:tc>
                  <a:txBody>
                    <a:bodyPr/>
                    <a:lstStyle/>
                    <a:p>
                      <a:endParaRPr lang="en-US" sz="2800" dirty="0"/>
                    </a:p>
                  </a:txBody>
                  <a:tcPr/>
                </a:tc>
                <a:extLst>
                  <a:ext uri="{0D108BD9-81ED-4DB2-BD59-A6C34878D82A}">
                    <a16:rowId xmlns:a16="http://schemas.microsoft.com/office/drawing/2014/main" val="10007"/>
                  </a:ext>
                </a:extLst>
              </a:tr>
              <a:tr h="533400">
                <a:tc>
                  <a:txBody>
                    <a:bodyPr/>
                    <a:lstStyle/>
                    <a:p>
                      <a:r>
                        <a:rPr lang="en-US" sz="2800" dirty="0"/>
                        <a:t>Neighborhood</a:t>
                      </a:r>
                    </a:p>
                  </a:txBody>
                  <a:tcPr/>
                </a:tc>
                <a:extLst>
                  <a:ext uri="{0D108BD9-81ED-4DB2-BD59-A6C34878D82A}">
                    <a16:rowId xmlns:a16="http://schemas.microsoft.com/office/drawing/2014/main" val="10008"/>
                  </a:ext>
                </a:extLst>
              </a:tr>
            </a:tbl>
          </a:graphicData>
        </a:graphic>
      </p:graphicFrame>
      <p:sp>
        <p:nvSpPr>
          <p:cNvPr id="2" name="Footer Placeholder 1"/>
          <p:cNvSpPr>
            <a:spLocks noGrp="1"/>
          </p:cNvSpPr>
          <p:nvPr>
            <p:ph type="ftr" sz="quarter" idx="11"/>
          </p:nvPr>
        </p:nvSpPr>
        <p:spPr/>
        <p:txBody>
          <a:bodyPr/>
          <a:lstStyle/>
          <a:p>
            <a:r>
              <a:rPr lang="en-US" dirty="0"/>
              <a:t>© LPdF</a:t>
            </a:r>
          </a:p>
        </p:txBody>
      </p:sp>
      <p:sp>
        <p:nvSpPr>
          <p:cNvPr id="7" name="Slide Number Placeholder 6"/>
          <p:cNvSpPr>
            <a:spLocks noGrp="1"/>
          </p:cNvSpPr>
          <p:nvPr>
            <p:ph type="sldNum" sz="quarter" idx="12"/>
          </p:nvPr>
        </p:nvSpPr>
        <p:spPr/>
        <p:txBody>
          <a:bodyPr/>
          <a:lstStyle/>
          <a:p>
            <a:fld id="{7DED95B0-7B1A-4C2E-AE64-00FB0E57AAA4}" type="slidenum">
              <a:rPr lang="en-US" smtClean="0">
                <a:solidFill>
                  <a:srgbClr val="FFFFFF">
                    <a:tint val="75000"/>
                  </a:srgbClr>
                </a:solidFill>
              </a:rPr>
              <a:pPr/>
              <a:t>108</a:t>
            </a:fld>
            <a:endParaRPr lang="en-US" dirty="0">
              <a:solidFill>
                <a:srgbClr val="FFFFFF">
                  <a:tint val="75000"/>
                </a:srgbClr>
              </a:solidFill>
            </a:endParaRPr>
          </a:p>
        </p:txBody>
      </p:sp>
    </p:spTree>
    <p:extLst>
      <p:ext uri="{BB962C8B-B14F-4D97-AF65-F5344CB8AC3E}">
        <p14:creationId xmlns:p14="http://schemas.microsoft.com/office/powerpoint/2010/main" val="1447869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Case Study– K Child with limited intelligibility</a:t>
            </a:r>
          </a:p>
        </p:txBody>
      </p:sp>
      <p:sp>
        <p:nvSpPr>
          <p:cNvPr id="7" name="Content Placeholder 6"/>
          <p:cNvSpPr>
            <a:spLocks noGrp="1"/>
          </p:cNvSpPr>
          <p:nvPr>
            <p:ph idx="1"/>
          </p:nvPr>
        </p:nvSpPr>
        <p:spPr/>
        <p:txBody>
          <a:bodyPr>
            <a:normAutofit/>
          </a:bodyPr>
          <a:lstStyle/>
          <a:p>
            <a:r>
              <a:rPr lang="en-US" sz="2800" dirty="0"/>
              <a:t>Anthony is in Kindergarten.  </a:t>
            </a:r>
          </a:p>
          <a:p>
            <a:r>
              <a:rPr lang="en-US" sz="2800" dirty="0"/>
              <a:t>He did not pass the new student screening and was referred for a speech-language assessment.</a:t>
            </a:r>
          </a:p>
          <a:p>
            <a:r>
              <a:rPr lang="en-US" sz="2800" dirty="0"/>
              <a:t>K teacher says he is very hard to understand –  estimate that the class understands less than half of what he says. </a:t>
            </a:r>
          </a:p>
          <a:p>
            <a:r>
              <a:rPr lang="en-US" sz="2800" dirty="0"/>
              <a:t>He is reticent to speak and tends to play by himself rather than joining in with groups.</a:t>
            </a:r>
          </a:p>
          <a:p>
            <a:endParaRPr lang="en-US" dirty="0"/>
          </a:p>
        </p:txBody>
      </p:sp>
      <p:sp>
        <p:nvSpPr>
          <p:cNvPr id="2" name="Footer Placeholder 1"/>
          <p:cNvSpPr>
            <a:spLocks noGrp="1"/>
          </p:cNvSpPr>
          <p:nvPr>
            <p:ph type="ftr" sz="quarter" idx="11"/>
          </p:nvPr>
        </p:nvSpPr>
        <p:spPr/>
        <p:txBody>
          <a:bodyPr/>
          <a:lstStyle/>
          <a:p>
            <a:r>
              <a:rPr lang="en-US" dirty="0"/>
              <a:t>© LPdF</a:t>
            </a:r>
          </a:p>
        </p:txBody>
      </p:sp>
      <p:sp>
        <p:nvSpPr>
          <p:cNvPr id="5" name="Slide Number Placeholder 4"/>
          <p:cNvSpPr>
            <a:spLocks noGrp="1"/>
          </p:cNvSpPr>
          <p:nvPr>
            <p:ph type="sldNum" sz="quarter" idx="12"/>
          </p:nvPr>
        </p:nvSpPr>
        <p:spPr/>
        <p:txBody>
          <a:bodyPr/>
          <a:lstStyle/>
          <a:p>
            <a:fld id="{07462A9D-0547-4F88-B47B-90493155EF04}" type="slidenum">
              <a:rPr lang="en-US" smtClean="0"/>
              <a:t>109</a:t>
            </a:fld>
            <a:endParaRPr lang="en-US" dirty="0"/>
          </a:p>
        </p:txBody>
      </p:sp>
    </p:spTree>
    <p:extLst>
      <p:ext uri="{BB962C8B-B14F-4D97-AF65-F5344CB8AC3E}">
        <p14:creationId xmlns:p14="http://schemas.microsoft.com/office/powerpoint/2010/main" val="16624545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950427"/>
            <a:ext cx="6965245" cy="1202485"/>
          </a:xfrm>
        </p:spPr>
        <p:txBody>
          <a:bodyPr>
            <a:noAutofit/>
          </a:bodyPr>
          <a:lstStyle/>
          <a:p>
            <a:pPr algn="l"/>
            <a:r>
              <a:rPr lang="en-US" sz="3400" dirty="0">
                <a:latin typeface="Arial Black" panose="020B0A04020102020204" pitchFamily="34" charset="0"/>
              </a:rPr>
              <a:t>Common standards facilitate education of students in our mobile society and economies of scale in assessments and texts</a:t>
            </a: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685800" y="2971800"/>
            <a:ext cx="2705100" cy="1685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srgbClr val="465E9C"/>
                </a:solidFill>
                <a:effectLst/>
                <a:uLnTx/>
                <a:uFillTx/>
                <a:latin typeface="Corbel" panose="020B0503020204020204"/>
                <a:cs typeface="+mn-cs"/>
              </a:rPr>
              <a:t>© LPdF</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BCDCC1-03B1-46A2-9A8C-C40CE598E7E6}" type="slidenum">
              <a:rPr kumimoji="0" lang="en-US" altLang="zh-CN" sz="900" b="0" i="0" u="none" strike="noStrike" kern="1200" cap="none" spc="0" normalizeH="0" baseline="0" noProof="0" smtClean="0">
                <a:ln>
                  <a:noFill/>
                </a:ln>
                <a:solidFill>
                  <a:srgbClr val="465E9C"/>
                </a:solidFill>
                <a:effectLst/>
                <a:uLnTx/>
                <a:uFillTx/>
                <a:latin typeface="Corbel" panose="020B0503020204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altLang="zh-CN" sz="900" b="0" i="0" u="none" strike="noStrike" kern="1200" cap="none" spc="0" normalizeH="0" baseline="0" noProof="0" dirty="0">
              <a:ln>
                <a:noFill/>
              </a:ln>
              <a:solidFill>
                <a:srgbClr val="465E9C"/>
              </a:solidFill>
              <a:effectLst/>
              <a:uLnTx/>
              <a:uFillTx/>
              <a:latin typeface="Corbel" panose="020B0503020204020204"/>
              <a:cs typeface="+mn-cs"/>
            </a:endParaRPr>
          </a:p>
        </p:txBody>
      </p:sp>
      <p:sp>
        <p:nvSpPr>
          <p:cNvPr id="6" name="TextBox 5"/>
          <p:cNvSpPr txBox="1"/>
          <p:nvPr/>
        </p:nvSpPr>
        <p:spPr>
          <a:xfrm>
            <a:off x="870620" y="5230038"/>
            <a:ext cx="2520280"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宋体" pitchFamily="2" charset="-122"/>
                <a:cs typeface="+mn-cs"/>
              </a:rPr>
              <a:t>Image from wellsbrooke.com</a:t>
            </a:r>
          </a:p>
        </p:txBody>
      </p:sp>
      <p:pic>
        <p:nvPicPr>
          <p:cNvPr id="3" name="Picture 2"/>
          <p:cNvPicPr>
            <a:picLocks noChangeAspect="1"/>
          </p:cNvPicPr>
          <p:nvPr/>
        </p:nvPicPr>
        <p:blipFill>
          <a:blip r:embed="rId3"/>
          <a:stretch>
            <a:fillRect/>
          </a:stretch>
        </p:blipFill>
        <p:spPr>
          <a:xfrm>
            <a:off x="4316960" y="2560576"/>
            <a:ext cx="4791871" cy="3194581"/>
          </a:xfrm>
          <a:prstGeom prst="rect">
            <a:avLst/>
          </a:prstGeom>
        </p:spPr>
      </p:pic>
      <p:pic>
        <p:nvPicPr>
          <p:cNvPr id="7" name="Picture 6"/>
          <p:cNvPicPr>
            <a:picLocks noChangeAspect="1"/>
          </p:cNvPicPr>
          <p:nvPr/>
        </p:nvPicPr>
        <p:blipFill>
          <a:blip r:embed="rId4"/>
          <a:stretch>
            <a:fillRect/>
          </a:stretch>
        </p:blipFill>
        <p:spPr>
          <a:xfrm>
            <a:off x="3575217" y="4423085"/>
            <a:ext cx="1993565" cy="2298391"/>
          </a:xfrm>
          <a:prstGeom prst="rect">
            <a:avLst/>
          </a:prstGeom>
        </p:spPr>
      </p:pic>
      <p:pic>
        <p:nvPicPr>
          <p:cNvPr id="9" name="Picture 8"/>
          <p:cNvPicPr>
            <a:picLocks noChangeAspect="1"/>
          </p:cNvPicPr>
          <p:nvPr/>
        </p:nvPicPr>
        <p:blipFill>
          <a:blip r:embed="rId5"/>
          <a:stretch>
            <a:fillRect/>
          </a:stretch>
        </p:blipFill>
        <p:spPr>
          <a:xfrm>
            <a:off x="5184238" y="6398360"/>
            <a:ext cx="1658256" cy="323116"/>
          </a:xfrm>
          <a:prstGeom prst="rect">
            <a:avLst/>
          </a:prstGeom>
        </p:spPr>
      </p:pic>
      <p:pic>
        <p:nvPicPr>
          <p:cNvPr id="10" name="Picture 9"/>
          <p:cNvPicPr>
            <a:picLocks noChangeAspect="1"/>
          </p:cNvPicPr>
          <p:nvPr/>
        </p:nvPicPr>
        <p:blipFill>
          <a:blip r:embed="rId6"/>
          <a:stretch>
            <a:fillRect/>
          </a:stretch>
        </p:blipFill>
        <p:spPr>
          <a:xfrm>
            <a:off x="7086600" y="5755157"/>
            <a:ext cx="2450804" cy="323116"/>
          </a:xfrm>
          <a:prstGeom prst="rect">
            <a:avLst/>
          </a:prstGeom>
        </p:spPr>
      </p:pic>
    </p:spTree>
    <p:extLst>
      <p:ext uri="{BB962C8B-B14F-4D97-AF65-F5344CB8AC3E}">
        <p14:creationId xmlns:p14="http://schemas.microsoft.com/office/powerpoint/2010/main" val="5729615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677150" cy="1325563"/>
          </a:xfrm>
        </p:spPr>
        <p:txBody>
          <a:bodyPr/>
          <a:lstStyle/>
          <a:p>
            <a:r>
              <a:rPr lang="en-US" dirty="0"/>
              <a:t>Identify the current standards:  K Phonological Awareness</a:t>
            </a:r>
          </a:p>
        </p:txBody>
      </p:sp>
      <p:sp>
        <p:nvSpPr>
          <p:cNvPr id="3" name="Content Placeholder 2"/>
          <p:cNvSpPr>
            <a:spLocks noGrp="1"/>
          </p:cNvSpPr>
          <p:nvPr>
            <p:ph idx="1"/>
          </p:nvPr>
        </p:nvSpPr>
        <p:spPr>
          <a:xfrm>
            <a:off x="304800" y="1825625"/>
            <a:ext cx="8210550" cy="4351338"/>
          </a:xfrm>
        </p:spPr>
        <p:txBody>
          <a:bodyPr>
            <a:noAutofit/>
          </a:bodyPr>
          <a:lstStyle/>
          <a:p>
            <a:r>
              <a:rPr lang="en-US" sz="2500" dirty="0"/>
              <a:t>Demonstrate understanding of spoken words, syllables, and sounds (phonemes).</a:t>
            </a:r>
          </a:p>
          <a:p>
            <a:pPr lvl="1"/>
            <a:r>
              <a:rPr lang="en-US" sz="2500" dirty="0"/>
              <a:t>Recognize and produce rhyming words.</a:t>
            </a:r>
          </a:p>
          <a:p>
            <a:pPr lvl="1"/>
            <a:r>
              <a:rPr lang="en-US" sz="2500" dirty="0"/>
              <a:t>Count, pronounce, blend, and segment syllables in spoken words.</a:t>
            </a:r>
          </a:p>
          <a:p>
            <a:pPr lvl="1"/>
            <a:r>
              <a:rPr lang="en-US" sz="2500" dirty="0"/>
              <a:t>Blend and segment onsets and rimes of single-syllable spoken words.</a:t>
            </a:r>
          </a:p>
          <a:p>
            <a:pPr lvl="1"/>
            <a:r>
              <a:rPr lang="en-US" sz="2500" dirty="0"/>
              <a:t>Isolate and pronounce the initial, medial vowel, and final sounds (phonemes) in three-phoneme words (i.e., consonant-vowel-consonant, hereinafter CVC). This does not include CVCs ending with /l/, /r/ or /x/.</a:t>
            </a:r>
          </a:p>
          <a:p>
            <a:pPr lvl="1"/>
            <a:r>
              <a:rPr lang="en-US" sz="2500" dirty="0"/>
              <a:t>Add or substitute individual sounds (phonemes) in simple, one-syllable words to make new words.</a:t>
            </a:r>
          </a:p>
        </p:txBody>
      </p:sp>
      <p:sp>
        <p:nvSpPr>
          <p:cNvPr id="4" name="Footer Placeholder 3"/>
          <p:cNvSpPr>
            <a:spLocks noGrp="1"/>
          </p:cNvSpPr>
          <p:nvPr>
            <p:ph type="ftr" sz="quarter" idx="11"/>
          </p:nvPr>
        </p:nvSpPr>
        <p:spPr/>
        <p:txBody>
          <a:bodyPr/>
          <a:lstStyle/>
          <a:p>
            <a:r>
              <a:rPr lang="en-US" dirty="0"/>
              <a:t>© LPdF</a:t>
            </a:r>
          </a:p>
        </p:txBody>
      </p:sp>
      <p:sp>
        <p:nvSpPr>
          <p:cNvPr id="5" name="Slide Number Placeholder 4"/>
          <p:cNvSpPr>
            <a:spLocks noGrp="1"/>
          </p:cNvSpPr>
          <p:nvPr>
            <p:ph type="sldNum" sz="quarter" idx="12"/>
          </p:nvPr>
        </p:nvSpPr>
        <p:spPr/>
        <p:txBody>
          <a:bodyPr/>
          <a:lstStyle/>
          <a:p>
            <a:fld id="{B3BB3716-B0B6-4F9A-A22D-D68ECC02E5E1}" type="slidenum">
              <a:rPr lang="en-US" smtClean="0"/>
              <a:pPr/>
              <a:t>110</a:t>
            </a:fld>
            <a:endParaRPr lang="en-US" dirty="0"/>
          </a:p>
        </p:txBody>
      </p:sp>
    </p:spTree>
    <p:extLst>
      <p:ext uri="{BB962C8B-B14F-4D97-AF65-F5344CB8AC3E}">
        <p14:creationId xmlns:p14="http://schemas.microsoft.com/office/powerpoint/2010/main" val="304335531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Identify the Upcoming Standards:   G1 Phonological Awareness </a:t>
            </a:r>
          </a:p>
        </p:txBody>
      </p:sp>
      <p:sp>
        <p:nvSpPr>
          <p:cNvPr id="3" name="Content Placeholder 2"/>
          <p:cNvSpPr>
            <a:spLocks noGrp="1"/>
          </p:cNvSpPr>
          <p:nvPr>
            <p:ph idx="1"/>
          </p:nvPr>
        </p:nvSpPr>
        <p:spPr/>
        <p:txBody>
          <a:bodyPr>
            <a:noAutofit/>
          </a:bodyPr>
          <a:lstStyle/>
          <a:p>
            <a:r>
              <a:rPr lang="en-US" sz="3000" dirty="0"/>
              <a:t>Demonstrate understanding of spoken words, syllables phonemes</a:t>
            </a:r>
          </a:p>
          <a:p>
            <a:pPr lvl="1"/>
            <a:r>
              <a:rPr lang="en-US" sz="3000" dirty="0"/>
              <a:t>Orally produce single-syllable words by blending sounds (phonemes), including consonant blends.</a:t>
            </a:r>
          </a:p>
          <a:p>
            <a:pPr lvl="1"/>
            <a:r>
              <a:rPr lang="en-US" sz="3000" dirty="0"/>
              <a:t>Isolate and pronounce initial, medial vowel, and final sounds (phonemes) in spoken single-syllable words.</a:t>
            </a:r>
          </a:p>
          <a:p>
            <a:pPr lvl="1"/>
            <a:r>
              <a:rPr lang="en-US" sz="3000" dirty="0"/>
              <a:t>Segment spoken single-syllable words into their complete sequence of individual sounds (phonemes)</a:t>
            </a:r>
          </a:p>
          <a:p>
            <a:endParaRPr lang="en-US" sz="3000" dirty="0"/>
          </a:p>
        </p:txBody>
      </p:sp>
      <p:sp>
        <p:nvSpPr>
          <p:cNvPr id="4" name="Footer Placeholder 3"/>
          <p:cNvSpPr>
            <a:spLocks noGrp="1"/>
          </p:cNvSpPr>
          <p:nvPr>
            <p:ph type="ftr" sz="quarter" idx="11"/>
          </p:nvPr>
        </p:nvSpPr>
        <p:spPr/>
        <p:txBody>
          <a:bodyPr/>
          <a:lstStyle/>
          <a:p>
            <a:r>
              <a:rPr lang="en-US" dirty="0"/>
              <a:t>© LPdF</a:t>
            </a:r>
          </a:p>
        </p:txBody>
      </p:sp>
      <p:sp>
        <p:nvSpPr>
          <p:cNvPr id="5" name="Slide Number Placeholder 4"/>
          <p:cNvSpPr>
            <a:spLocks noGrp="1"/>
          </p:cNvSpPr>
          <p:nvPr>
            <p:ph type="sldNum" sz="quarter" idx="12"/>
          </p:nvPr>
        </p:nvSpPr>
        <p:spPr/>
        <p:txBody>
          <a:bodyPr/>
          <a:lstStyle/>
          <a:p>
            <a:fld id="{B3BB3716-B0B6-4F9A-A22D-D68ECC02E5E1}" type="slidenum">
              <a:rPr lang="en-US" smtClean="0"/>
              <a:pPr/>
              <a:t>111</a:t>
            </a:fld>
            <a:endParaRPr lang="en-US" dirty="0"/>
          </a:p>
        </p:txBody>
      </p:sp>
    </p:spTree>
    <p:extLst>
      <p:ext uri="{BB962C8B-B14F-4D97-AF65-F5344CB8AC3E}">
        <p14:creationId xmlns:p14="http://schemas.microsoft.com/office/powerpoint/2010/main" val="349613087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l"/>
            <a:r>
              <a:rPr lang="en-US" dirty="0"/>
              <a:t>Step 2:  Identify the needed communication skills </a:t>
            </a:r>
          </a:p>
        </p:txBody>
      </p:sp>
      <p:sp>
        <p:nvSpPr>
          <p:cNvPr id="3" name="Content Placeholder 2"/>
          <p:cNvSpPr>
            <a:spLocks noGrp="1"/>
          </p:cNvSpPr>
          <p:nvPr>
            <p:ph idx="1"/>
          </p:nvPr>
        </p:nvSpPr>
        <p:spPr/>
        <p:txBody>
          <a:bodyPr>
            <a:normAutofit/>
          </a:bodyPr>
          <a:lstStyle/>
          <a:p>
            <a:r>
              <a:rPr lang="en-US" sz="3200" dirty="0"/>
              <a:t>Pronounce phonemes in isolation and coarticulated</a:t>
            </a:r>
          </a:p>
          <a:p>
            <a:r>
              <a:rPr lang="en-US" sz="3200" dirty="0"/>
              <a:t>Phonological pattern skills related to syllable structure:  initial and final consonants, clusters, syllabification </a:t>
            </a:r>
          </a:p>
        </p:txBody>
      </p:sp>
      <p:sp>
        <p:nvSpPr>
          <p:cNvPr id="2" name="Footer Placeholder 1"/>
          <p:cNvSpPr>
            <a:spLocks noGrp="1"/>
          </p:cNvSpPr>
          <p:nvPr>
            <p:ph type="ftr" sz="quarter" idx="11"/>
          </p:nvPr>
        </p:nvSpPr>
        <p:spPr/>
        <p:txBody>
          <a:bodyPr/>
          <a:lstStyle/>
          <a:p>
            <a:r>
              <a:rPr lang="en-US" dirty="0"/>
              <a:t>© LPdF</a:t>
            </a:r>
          </a:p>
        </p:txBody>
      </p:sp>
      <p:sp>
        <p:nvSpPr>
          <p:cNvPr id="4" name="Slide Number Placeholder 3"/>
          <p:cNvSpPr>
            <a:spLocks noGrp="1"/>
          </p:cNvSpPr>
          <p:nvPr>
            <p:ph type="sldNum" sz="quarter" idx="12"/>
          </p:nvPr>
        </p:nvSpPr>
        <p:spPr/>
        <p:txBody>
          <a:bodyPr/>
          <a:lstStyle/>
          <a:p>
            <a:fld id="{07462A9D-0547-4F88-B47B-90493155EF04}" type="slidenum">
              <a:rPr lang="en-US" smtClean="0"/>
              <a:t>112</a:t>
            </a:fld>
            <a:endParaRPr lang="en-US" dirty="0"/>
          </a:p>
        </p:txBody>
      </p:sp>
    </p:spTree>
    <p:extLst>
      <p:ext uri="{BB962C8B-B14F-4D97-AF65-F5344CB8AC3E}">
        <p14:creationId xmlns:p14="http://schemas.microsoft.com/office/powerpoint/2010/main" val="191863342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l"/>
            <a:r>
              <a:rPr lang="en-US" dirty="0"/>
              <a:t>Step 3:  Identify current strengths and needs</a:t>
            </a:r>
          </a:p>
        </p:txBody>
      </p:sp>
      <p:sp>
        <p:nvSpPr>
          <p:cNvPr id="3" name="Content Placeholder 2"/>
          <p:cNvSpPr>
            <a:spLocks noGrp="1"/>
          </p:cNvSpPr>
          <p:nvPr>
            <p:ph idx="1"/>
          </p:nvPr>
        </p:nvSpPr>
        <p:spPr/>
        <p:txBody>
          <a:bodyPr>
            <a:normAutofit lnSpcReduction="10000"/>
          </a:bodyPr>
          <a:lstStyle/>
          <a:p>
            <a:pPr fontAlgn="t"/>
            <a:r>
              <a:rPr lang="en-US" b="1" dirty="0"/>
              <a:t>Strengths:</a:t>
            </a:r>
            <a:endParaRPr lang="en-US" dirty="0"/>
          </a:p>
          <a:p>
            <a:pPr lvl="1" fontAlgn="t"/>
            <a:r>
              <a:rPr lang="en-US" b="1" dirty="0"/>
              <a:t>Eagerly works with SLP</a:t>
            </a:r>
            <a:endParaRPr lang="en-US" dirty="0"/>
          </a:p>
          <a:p>
            <a:pPr lvl="1" fontAlgn="t"/>
            <a:r>
              <a:rPr lang="en-US" b="1" dirty="0"/>
              <a:t>Stimulable for all error phonemes except [s] and [r] in isolation and CV or VC syllabic structure</a:t>
            </a:r>
            <a:endParaRPr lang="en-US" dirty="0"/>
          </a:p>
          <a:p>
            <a:pPr lvl="1" fontAlgn="t"/>
            <a:r>
              <a:rPr lang="en-US" b="1" dirty="0"/>
              <a:t>No vowel errors</a:t>
            </a:r>
            <a:endParaRPr lang="en-US" dirty="0"/>
          </a:p>
          <a:p>
            <a:pPr lvl="1" fontAlgn="t"/>
            <a:r>
              <a:rPr lang="en-US" b="1" dirty="0"/>
              <a:t>No syllable structure errors (no ICD, FCD, syllable reduction)</a:t>
            </a:r>
            <a:endParaRPr lang="en-US" dirty="0"/>
          </a:p>
          <a:p>
            <a:pPr lvl="1" fontAlgn="t"/>
            <a:r>
              <a:rPr lang="en-US" b="1" dirty="0"/>
              <a:t>Hearing is WNL</a:t>
            </a:r>
            <a:endParaRPr lang="en-US" dirty="0"/>
          </a:p>
          <a:p>
            <a:pPr lvl="1" fontAlgn="t"/>
            <a:r>
              <a:rPr lang="en-US" b="1" dirty="0"/>
              <a:t>Oral mechanism examination of unremarkable</a:t>
            </a:r>
            <a:endParaRPr lang="en-US" dirty="0"/>
          </a:p>
          <a:p>
            <a:pPr lvl="1" fontAlgn="t"/>
            <a:r>
              <a:rPr lang="en-US" b="1" dirty="0"/>
              <a:t>Language screening – WNL</a:t>
            </a:r>
            <a:endParaRPr lang="en-US" dirty="0"/>
          </a:p>
          <a:p>
            <a:pPr fontAlgn="t"/>
            <a:r>
              <a:rPr lang="en-US" dirty="0"/>
              <a:t>Needs:</a:t>
            </a:r>
          </a:p>
          <a:p>
            <a:pPr lvl="1" fontAlgn="t"/>
            <a:r>
              <a:rPr lang="en-US" dirty="0"/>
              <a:t>Errors in production of </a:t>
            </a:r>
            <a:r>
              <a:rPr lang="en-US" dirty="0">
                <a:latin typeface="PEPPER sans Diacritics" panose="02000500000000000000" pitchFamily="2" charset="0"/>
              </a:rPr>
              <a:t> </a:t>
            </a:r>
            <a:r>
              <a:rPr lang="en-US" dirty="0"/>
              <a:t>[</a:t>
            </a:r>
            <a:r>
              <a:rPr lang="en-US" dirty="0">
                <a:latin typeface="PEPPER sans Diacritics" panose="02000500000000000000" pitchFamily="2" charset="0"/>
              </a:rPr>
              <a:t>f s z c y j . </a:t>
            </a:r>
            <a:r>
              <a:rPr lang="en-US" dirty="0"/>
              <a:t>]</a:t>
            </a:r>
          </a:p>
          <a:p>
            <a:pPr lvl="1" fontAlgn="t"/>
            <a:r>
              <a:rPr lang="en-US" dirty="0"/>
              <a:t>Cluster reduction </a:t>
            </a:r>
          </a:p>
          <a:p>
            <a:pPr lvl="1" fontAlgn="t"/>
            <a:r>
              <a:rPr lang="en-US" dirty="0"/>
              <a:t>Limited intelligibility (PCC of 72%)</a:t>
            </a:r>
          </a:p>
          <a:p>
            <a:pPr marL="0" indent="0">
              <a:buNone/>
            </a:pPr>
            <a:endParaRPr lang="en-US" dirty="0"/>
          </a:p>
        </p:txBody>
      </p:sp>
      <p:sp>
        <p:nvSpPr>
          <p:cNvPr id="2" name="Footer Placeholder 1"/>
          <p:cNvSpPr>
            <a:spLocks noGrp="1"/>
          </p:cNvSpPr>
          <p:nvPr>
            <p:ph type="ftr" sz="quarter" idx="11"/>
          </p:nvPr>
        </p:nvSpPr>
        <p:spPr/>
        <p:txBody>
          <a:bodyPr/>
          <a:lstStyle/>
          <a:p>
            <a:r>
              <a:rPr lang="en-US" dirty="0"/>
              <a:t>© LPdF</a:t>
            </a:r>
          </a:p>
        </p:txBody>
      </p:sp>
      <p:sp>
        <p:nvSpPr>
          <p:cNvPr id="4" name="Slide Number Placeholder 3"/>
          <p:cNvSpPr>
            <a:spLocks noGrp="1"/>
          </p:cNvSpPr>
          <p:nvPr>
            <p:ph type="sldNum" sz="quarter" idx="12"/>
          </p:nvPr>
        </p:nvSpPr>
        <p:spPr/>
        <p:txBody>
          <a:bodyPr/>
          <a:lstStyle/>
          <a:p>
            <a:fld id="{07462A9D-0547-4F88-B47B-90493155EF04}" type="slidenum">
              <a:rPr lang="en-US" smtClean="0"/>
              <a:t>113</a:t>
            </a:fld>
            <a:endParaRPr lang="en-US" dirty="0"/>
          </a:p>
        </p:txBody>
      </p:sp>
    </p:spTree>
    <p:extLst>
      <p:ext uri="{BB962C8B-B14F-4D97-AF65-F5344CB8AC3E}">
        <p14:creationId xmlns:p14="http://schemas.microsoft.com/office/powerpoint/2010/main" val="365426709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04800" y="152400"/>
            <a:ext cx="7886700" cy="777874"/>
          </a:xfrm>
        </p:spPr>
        <p:txBody>
          <a:bodyPr/>
          <a:lstStyle/>
          <a:p>
            <a:pPr algn="l"/>
            <a:r>
              <a:rPr lang="en-US" dirty="0"/>
              <a:t>Step 4:</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943394215"/>
              </p:ext>
            </p:extLst>
          </p:nvPr>
        </p:nvGraphicFramePr>
        <p:xfrm>
          <a:off x="734218" y="1113473"/>
          <a:ext cx="7675563" cy="5425440"/>
        </p:xfrm>
        <a:graphic>
          <a:graphicData uri="http://schemas.openxmlformats.org/drawingml/2006/table">
            <a:tbl>
              <a:tblPr firstRow="1" bandRow="1">
                <a:tableStyleId>{5C22544A-7EE6-4342-B048-85BDC9FD1C3A}</a:tableStyleId>
              </a:tblPr>
              <a:tblGrid>
                <a:gridCol w="7675563">
                  <a:extLst>
                    <a:ext uri="{9D8B030D-6E8A-4147-A177-3AD203B41FA5}">
                      <a16:colId xmlns:a16="http://schemas.microsoft.com/office/drawing/2014/main" val="20000"/>
                    </a:ext>
                  </a:extLst>
                </a:gridCol>
              </a:tblGrid>
              <a:tr h="825610">
                <a:tc>
                  <a:txBody>
                    <a:bodyPr/>
                    <a:lstStyle/>
                    <a:p>
                      <a:r>
                        <a:rPr lang="en-US" sz="2400" dirty="0"/>
                        <a:t>Communication Expectations</a:t>
                      </a:r>
                      <a:r>
                        <a:rPr lang="en-US" sz="2400" baseline="0" dirty="0"/>
                        <a:t> in the Classroom </a:t>
                      </a:r>
                      <a:endParaRPr lang="en-US" sz="2400" dirty="0"/>
                    </a:p>
                  </a:txBody>
                  <a:tcPr marL="150995" marR="150995"/>
                </a:tc>
                <a:extLst>
                  <a:ext uri="{0D108BD9-81ED-4DB2-BD59-A6C34878D82A}">
                    <a16:rowId xmlns:a16="http://schemas.microsoft.com/office/drawing/2014/main" val="10000"/>
                  </a:ext>
                </a:extLst>
              </a:tr>
              <a:tr h="1533277">
                <a:tc>
                  <a:txBody>
                    <a:bodyPr/>
                    <a:lstStyle/>
                    <a:p>
                      <a:r>
                        <a:rPr lang="en-US" sz="2400" dirty="0"/>
                        <a:t>Teacher Observation:</a:t>
                      </a:r>
                    </a:p>
                    <a:p>
                      <a:pPr marL="285750" indent="-285750">
                        <a:buFont typeface="Arial" panose="020B0604020202020204" pitchFamily="34" charset="0"/>
                        <a:buChar char="•"/>
                      </a:pPr>
                      <a:r>
                        <a:rPr lang="en-US" sz="2400" dirty="0"/>
                        <a:t>Errors</a:t>
                      </a:r>
                      <a:r>
                        <a:rPr lang="en-US" sz="2400" baseline="0" dirty="0"/>
                        <a:t> or non-participation in d</a:t>
                      </a:r>
                      <a:r>
                        <a:rPr lang="en-US" sz="2400" dirty="0"/>
                        <a:t>aily phonological</a:t>
                      </a:r>
                      <a:r>
                        <a:rPr lang="en-US" sz="2400" baseline="0" dirty="0"/>
                        <a:t> awareness activities identifying initial and final sound</a:t>
                      </a:r>
                      <a:endParaRPr lang="en-US" sz="2400" dirty="0"/>
                    </a:p>
                  </a:txBody>
                  <a:tcPr marL="150995" marR="150995"/>
                </a:tc>
                <a:extLst>
                  <a:ext uri="{0D108BD9-81ED-4DB2-BD59-A6C34878D82A}">
                    <a16:rowId xmlns:a16="http://schemas.microsoft.com/office/drawing/2014/main" val="10001"/>
                  </a:ext>
                </a:extLst>
              </a:tr>
              <a:tr h="1887110">
                <a:tc>
                  <a:txBody>
                    <a:bodyPr/>
                    <a:lstStyle/>
                    <a:p>
                      <a:pPr marL="0" indent="0">
                        <a:buFont typeface="Arial" panose="020B0604020202020204" pitchFamily="34" charset="0"/>
                        <a:buNone/>
                      </a:pPr>
                      <a:r>
                        <a:rPr lang="en-US" sz="2400" dirty="0"/>
                        <a:t>SLP Observation: </a:t>
                      </a:r>
                    </a:p>
                    <a:p>
                      <a:pPr marL="285750" indent="-285750">
                        <a:buFont typeface="Arial" panose="020B0604020202020204" pitchFamily="34" charset="0"/>
                        <a:buChar char="•"/>
                      </a:pPr>
                      <a:r>
                        <a:rPr lang="en-US" sz="2400" dirty="0"/>
                        <a:t>Incomplete/incorrect responses to teacher’s probes in PA</a:t>
                      </a:r>
                    </a:p>
                    <a:p>
                      <a:pPr marL="285750" indent="-285750">
                        <a:buFont typeface="Arial" panose="020B0604020202020204" pitchFamily="34" charset="0"/>
                        <a:buChar char="•"/>
                      </a:pPr>
                      <a:r>
                        <a:rPr lang="en-US" sz="2400" dirty="0"/>
                        <a:t>Responding</a:t>
                      </a:r>
                      <a:r>
                        <a:rPr lang="en-US" sz="2400" baseline="0" dirty="0"/>
                        <a:t> to teacher’s questions throughout the day</a:t>
                      </a:r>
                      <a:endParaRPr lang="en-US" sz="2400" dirty="0"/>
                    </a:p>
                  </a:txBody>
                  <a:tcPr marL="150995" marR="150995"/>
                </a:tc>
                <a:extLst>
                  <a:ext uri="{0D108BD9-81ED-4DB2-BD59-A6C34878D82A}">
                    <a16:rowId xmlns:a16="http://schemas.microsoft.com/office/drawing/2014/main" val="10002"/>
                  </a:ext>
                </a:extLst>
              </a:tr>
              <a:tr h="1179443">
                <a:tc>
                  <a:txBody>
                    <a:bodyPr/>
                    <a:lstStyle/>
                    <a:p>
                      <a:r>
                        <a:rPr lang="en-US" sz="2400" dirty="0"/>
                        <a:t>Materials:</a:t>
                      </a:r>
                    </a:p>
                    <a:p>
                      <a:pPr marL="285750" indent="-285750">
                        <a:buFont typeface="Arial" panose="020B0604020202020204" pitchFamily="34" charset="0"/>
                        <a:buChar char="•"/>
                      </a:pPr>
                      <a:r>
                        <a:rPr lang="en-US" sz="2400" dirty="0"/>
                        <a:t>PA materials expect ability to produce phonemes</a:t>
                      </a:r>
                    </a:p>
                  </a:txBody>
                  <a:tcPr marL="150995" marR="150995"/>
                </a:tc>
                <a:extLst>
                  <a:ext uri="{0D108BD9-81ED-4DB2-BD59-A6C34878D82A}">
                    <a16:rowId xmlns:a16="http://schemas.microsoft.com/office/drawing/2014/main" val="10003"/>
                  </a:ext>
                </a:extLst>
              </a:tr>
            </a:tbl>
          </a:graphicData>
        </a:graphic>
      </p:graphicFrame>
      <p:sp>
        <p:nvSpPr>
          <p:cNvPr id="2" name="Footer Placeholder 1"/>
          <p:cNvSpPr>
            <a:spLocks noGrp="1"/>
          </p:cNvSpPr>
          <p:nvPr>
            <p:ph type="ftr" sz="quarter" idx="11"/>
          </p:nvPr>
        </p:nvSpPr>
        <p:spPr/>
        <p:txBody>
          <a:bodyPr/>
          <a:lstStyle/>
          <a:p>
            <a:r>
              <a:rPr lang="en-US" dirty="0"/>
              <a:t>© LPdF</a:t>
            </a:r>
          </a:p>
        </p:txBody>
      </p:sp>
      <p:sp>
        <p:nvSpPr>
          <p:cNvPr id="4" name="Slide Number Placeholder 3"/>
          <p:cNvSpPr>
            <a:spLocks noGrp="1"/>
          </p:cNvSpPr>
          <p:nvPr>
            <p:ph type="sldNum" sz="quarter" idx="12"/>
          </p:nvPr>
        </p:nvSpPr>
        <p:spPr/>
        <p:txBody>
          <a:bodyPr/>
          <a:lstStyle/>
          <a:p>
            <a:fld id="{07462A9D-0547-4F88-B47B-90493155EF04}" type="slidenum">
              <a:rPr lang="en-US" smtClean="0"/>
              <a:t>114</a:t>
            </a:fld>
            <a:endParaRPr lang="en-US" dirty="0"/>
          </a:p>
        </p:txBody>
      </p:sp>
    </p:spTree>
    <p:extLst>
      <p:ext uri="{BB962C8B-B14F-4D97-AF65-F5344CB8AC3E}">
        <p14:creationId xmlns:p14="http://schemas.microsoft.com/office/powerpoint/2010/main" val="3161611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l"/>
            <a:r>
              <a:rPr lang="en-US" dirty="0"/>
              <a:t>Step 5 </a:t>
            </a: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2028116841"/>
              </p:ext>
            </p:extLst>
          </p:nvPr>
        </p:nvGraphicFramePr>
        <p:xfrm>
          <a:off x="839788" y="1825625"/>
          <a:ext cx="7675562"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Footer Placeholder 1"/>
          <p:cNvSpPr>
            <a:spLocks noGrp="1"/>
          </p:cNvSpPr>
          <p:nvPr>
            <p:ph type="ftr" sz="quarter" idx="11"/>
          </p:nvPr>
        </p:nvSpPr>
        <p:spPr/>
        <p:txBody>
          <a:bodyPr/>
          <a:lstStyle/>
          <a:p>
            <a:r>
              <a:rPr lang="en-US" dirty="0"/>
              <a:t>© LPdF</a:t>
            </a:r>
          </a:p>
        </p:txBody>
      </p:sp>
      <p:sp>
        <p:nvSpPr>
          <p:cNvPr id="4" name="Slide Number Placeholder 3"/>
          <p:cNvSpPr>
            <a:spLocks noGrp="1"/>
          </p:cNvSpPr>
          <p:nvPr>
            <p:ph type="sldNum" sz="quarter" idx="12"/>
          </p:nvPr>
        </p:nvSpPr>
        <p:spPr/>
        <p:txBody>
          <a:bodyPr/>
          <a:lstStyle/>
          <a:p>
            <a:fld id="{07462A9D-0547-4F88-B47B-90493155EF04}" type="slidenum">
              <a:rPr lang="en-US" smtClean="0"/>
              <a:t>115</a:t>
            </a:fld>
            <a:endParaRPr lang="en-US" dirty="0"/>
          </a:p>
        </p:txBody>
      </p:sp>
      <p:graphicFrame>
        <p:nvGraphicFramePr>
          <p:cNvPr id="6" name="Content Placeholder 5"/>
          <p:cNvGraphicFramePr>
            <a:graphicFrameLocks noGrp="1"/>
          </p:cNvGraphicFramePr>
          <p:nvPr>
            <p:ph sz="half" idx="4294967295"/>
            <p:extLst>
              <p:ext uri="{D42A27DB-BD31-4B8C-83A1-F6EECF244321}">
                <p14:modId xmlns:p14="http://schemas.microsoft.com/office/powerpoint/2010/main" val="531651356"/>
              </p:ext>
            </p:extLst>
          </p:nvPr>
        </p:nvGraphicFramePr>
        <p:xfrm>
          <a:off x="0" y="1570038"/>
          <a:ext cx="6288088" cy="4968875"/>
        </p:xfrm>
        <a:graphic>
          <a:graphicData uri="http://schemas.openxmlformats.org/drawingml/2006/table">
            <a:tbl>
              <a:tblPr firstRow="1" bandRow="1">
                <a:tableStyleId>{5C22544A-7EE6-4342-B048-85BDC9FD1C3A}</a:tableStyleId>
              </a:tblPr>
              <a:tblGrid>
                <a:gridCol w="6287616">
                  <a:extLst>
                    <a:ext uri="{9D8B030D-6E8A-4147-A177-3AD203B41FA5}">
                      <a16:colId xmlns:a16="http://schemas.microsoft.com/office/drawing/2014/main" val="20000"/>
                    </a:ext>
                  </a:extLst>
                </a:gridCol>
              </a:tblGrid>
              <a:tr h="370840">
                <a:tc>
                  <a:txBody>
                    <a:bodyPr/>
                    <a:lstStyle/>
                    <a:p>
                      <a:r>
                        <a:rPr lang="en-US" sz="2800" dirty="0"/>
                        <a:t>Design Intervention</a:t>
                      </a:r>
                    </a:p>
                  </a:txBody>
                  <a:tcPr/>
                </a:tc>
                <a:extLst>
                  <a:ext uri="{0D108BD9-81ED-4DB2-BD59-A6C34878D82A}">
                    <a16:rowId xmlns:a16="http://schemas.microsoft.com/office/drawing/2014/main" val="10000"/>
                  </a:ext>
                </a:extLst>
              </a:tr>
              <a:tr h="370840">
                <a:tc>
                  <a:txBody>
                    <a:bodyPr/>
                    <a:lstStyle/>
                    <a:p>
                      <a:r>
                        <a:rPr lang="en-US" sz="2800" dirty="0"/>
                        <a:t>Direct Services:</a:t>
                      </a:r>
                    </a:p>
                    <a:p>
                      <a:pPr marL="285750" indent="-285750">
                        <a:buFont typeface="Arial" panose="020B0604020202020204" pitchFamily="34" charset="0"/>
                        <a:buChar char="•"/>
                      </a:pPr>
                      <a:r>
                        <a:rPr lang="en-US" sz="2800" dirty="0"/>
                        <a:t>Individual</a:t>
                      </a:r>
                      <a:r>
                        <a:rPr lang="en-US" sz="2800" baseline="0" dirty="0"/>
                        <a:t> therapy for 10 minutes, 4 x per week, pulled to one of the quiet centers in the classroom</a:t>
                      </a:r>
                    </a:p>
                    <a:p>
                      <a:pPr marL="285750" indent="-285750">
                        <a:buFont typeface="Arial" panose="020B0604020202020204" pitchFamily="34" charset="0"/>
                        <a:buChar char="•"/>
                      </a:pPr>
                      <a:r>
                        <a:rPr lang="en-US" sz="2800" baseline="0" dirty="0"/>
                        <a:t>Group therapy for 20 minutes 1x/week</a:t>
                      </a:r>
                      <a:endParaRPr lang="en-US" sz="2800" dirty="0"/>
                    </a:p>
                  </a:txBody>
                  <a:tcPr/>
                </a:tc>
                <a:extLst>
                  <a:ext uri="{0D108BD9-81ED-4DB2-BD59-A6C34878D82A}">
                    <a16:rowId xmlns:a16="http://schemas.microsoft.com/office/drawing/2014/main" val="10001"/>
                  </a:ext>
                </a:extLst>
              </a:tr>
              <a:tr h="370840">
                <a:tc>
                  <a:txBody>
                    <a:bodyPr/>
                    <a:lstStyle/>
                    <a:p>
                      <a:r>
                        <a:rPr lang="en-US" sz="2800" dirty="0"/>
                        <a:t>Classroom-Based Services:</a:t>
                      </a:r>
                    </a:p>
                    <a:p>
                      <a:pPr marL="285750" indent="-285750">
                        <a:buFont typeface="Arial" panose="020B0604020202020204" pitchFamily="34" charset="0"/>
                        <a:buChar char="•"/>
                      </a:pPr>
                      <a:r>
                        <a:rPr lang="en-US" sz="2800" dirty="0"/>
                        <a:t>SLP</a:t>
                      </a:r>
                      <a:r>
                        <a:rPr lang="en-US" sz="2800" baseline="0" dirty="0"/>
                        <a:t> and teacher jointly lead PA activities, with SLP’s focus on small group activities with A to scaffold his productions</a:t>
                      </a:r>
                      <a:endParaRPr lang="en-US" sz="2800" dirty="0"/>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897799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sz="6000" dirty="0"/>
              <a:t>Case Study:  Student with Autism </a:t>
            </a:r>
            <a:r>
              <a:rPr lang="en-US" sz="2200" dirty="0"/>
              <a:t>(with thanks to colleague Peggy Agee)</a:t>
            </a:r>
          </a:p>
        </p:txBody>
      </p:sp>
      <p:sp>
        <p:nvSpPr>
          <p:cNvPr id="2" name="Content Placeholder 1"/>
          <p:cNvSpPr>
            <a:spLocks noGrp="1"/>
          </p:cNvSpPr>
          <p:nvPr>
            <p:ph idx="1"/>
          </p:nvPr>
        </p:nvSpPr>
        <p:spPr>
          <a:xfrm>
            <a:off x="840000" y="1825624"/>
            <a:ext cx="7923000" cy="4803775"/>
          </a:xfrm>
        </p:spPr>
        <p:txBody>
          <a:bodyPr>
            <a:normAutofit/>
          </a:bodyPr>
          <a:lstStyle/>
          <a:p>
            <a:r>
              <a:rPr lang="en-US" dirty="0"/>
              <a:t>Aliyah, age 6, was diagnosed with ASD at age 3. </a:t>
            </a:r>
          </a:p>
          <a:p>
            <a:r>
              <a:rPr lang="en-US" dirty="0"/>
              <a:t>2 recognizable spoken words:  “gotit” which she uses when she wants something/someone and “nonono” which she uses when distressed, agitated, or unwilling. </a:t>
            </a:r>
          </a:p>
          <a:p>
            <a:r>
              <a:rPr lang="en-US" dirty="0"/>
              <a:t>Inconsistently responds to her name when  and appear to be unaware of environmental sounds. </a:t>
            </a:r>
          </a:p>
          <a:p>
            <a:r>
              <a:rPr lang="en-US" dirty="0"/>
              <a:t>Rarely connects or engages with others.  Fleeting eye-contact is noted, most often with adults.  </a:t>
            </a:r>
          </a:p>
          <a:p>
            <a:r>
              <a:rPr lang="en-US" dirty="0"/>
              <a:t>Preferred activity is wandering with a pop-up book in hand, repeatedly opening and closing the book.</a:t>
            </a:r>
          </a:p>
          <a:p>
            <a:pPr lvl="1"/>
            <a:r>
              <a:rPr lang="en-US" sz="2400" dirty="0"/>
              <a:t>If unavailable, she shrieks, rocks, and pinches herself until it is found and placed in her hands.  </a:t>
            </a:r>
          </a:p>
          <a:p>
            <a:endParaRPr lang="en-US" dirty="0"/>
          </a:p>
        </p:txBody>
      </p:sp>
      <p:sp>
        <p:nvSpPr>
          <p:cNvPr id="5" name="Footer Placeholder 4"/>
          <p:cNvSpPr>
            <a:spLocks noGrp="1"/>
          </p:cNvSpPr>
          <p:nvPr>
            <p:ph type="ftr" sz="quarter" idx="11"/>
          </p:nvPr>
        </p:nvSpPr>
        <p:spPr/>
        <p:txBody>
          <a:bodyPr/>
          <a:lstStyle/>
          <a:p>
            <a:r>
              <a:rPr lang="en-US" dirty="0">
                <a:solidFill>
                  <a:prstClr val="black"/>
                </a:solidFill>
              </a:rPr>
              <a:t>© LPdF</a:t>
            </a:r>
          </a:p>
        </p:txBody>
      </p:sp>
      <p:sp>
        <p:nvSpPr>
          <p:cNvPr id="6" name="Slide Number Placeholder 5"/>
          <p:cNvSpPr>
            <a:spLocks noGrp="1"/>
          </p:cNvSpPr>
          <p:nvPr>
            <p:ph type="sldNum" sz="quarter" idx="12"/>
          </p:nvPr>
        </p:nvSpPr>
        <p:spPr/>
        <p:txBody>
          <a:bodyPr/>
          <a:lstStyle/>
          <a:p>
            <a:fld id="{07462A9D-0547-4F88-B47B-90493155EF04}" type="slidenum">
              <a:rPr lang="en-US" smtClean="0">
                <a:solidFill>
                  <a:prstClr val="black"/>
                </a:solidFill>
              </a:rPr>
              <a:pPr/>
              <a:t>116</a:t>
            </a:fld>
            <a:endParaRPr lang="en-US" dirty="0">
              <a:solidFill>
                <a:prstClr val="black"/>
              </a:solidFill>
            </a:endParaRPr>
          </a:p>
        </p:txBody>
      </p:sp>
    </p:spTree>
    <p:extLst>
      <p:ext uri="{BB962C8B-B14F-4D97-AF65-F5344CB8AC3E}">
        <p14:creationId xmlns:p14="http://schemas.microsoft.com/office/powerpoint/2010/main" val="189440979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1:  Identify the Standards</a:t>
            </a:r>
          </a:p>
        </p:txBody>
      </p:sp>
      <p:sp>
        <p:nvSpPr>
          <p:cNvPr id="3" name="Content Placeholder 2"/>
          <p:cNvSpPr>
            <a:spLocks noGrp="1"/>
          </p:cNvSpPr>
          <p:nvPr>
            <p:ph idx="1"/>
          </p:nvPr>
        </p:nvSpPr>
        <p:spPr/>
        <p:txBody>
          <a:bodyPr>
            <a:normAutofit/>
          </a:bodyPr>
          <a:lstStyle/>
          <a:p>
            <a:r>
              <a:rPr lang="en-US" sz="3200" dirty="0">
                <a:solidFill>
                  <a:schemeClr val="tx1"/>
                </a:solidFill>
              </a:rPr>
              <a:t>Listen to others with care; Respond to comments of others; ask questions to clarify</a:t>
            </a:r>
          </a:p>
          <a:p>
            <a:r>
              <a:rPr lang="en-US" sz="3200" dirty="0">
                <a:solidFill>
                  <a:schemeClr val="tx1"/>
                </a:solidFill>
              </a:rPr>
              <a:t>Follow agreed-upon rules for discussions (e.g., listening to others and taking turns speaking about the topics and texts under discussion).</a:t>
            </a:r>
          </a:p>
          <a:p>
            <a:r>
              <a:rPr lang="en-US" sz="3200" dirty="0">
                <a:solidFill>
                  <a:schemeClr val="tx1"/>
                </a:solidFill>
              </a:rPr>
              <a:t>Continue a conversation through multiple exchanges</a:t>
            </a:r>
          </a:p>
          <a:p>
            <a:endParaRPr lang="en-US" dirty="0">
              <a:solidFill>
                <a:schemeClr val="tx1"/>
              </a:solidFill>
            </a:endParaRPr>
          </a:p>
          <a:p>
            <a:endParaRPr lang="en-US" dirty="0"/>
          </a:p>
        </p:txBody>
      </p:sp>
      <p:sp>
        <p:nvSpPr>
          <p:cNvPr id="4" name="Footer Placeholder 3"/>
          <p:cNvSpPr>
            <a:spLocks noGrp="1"/>
          </p:cNvSpPr>
          <p:nvPr>
            <p:ph type="ftr" sz="quarter" idx="11"/>
          </p:nvPr>
        </p:nvSpPr>
        <p:spPr/>
        <p:txBody>
          <a:bodyPr/>
          <a:lstStyle/>
          <a:p>
            <a:r>
              <a:rPr lang="en-US" dirty="0"/>
              <a:t>© LPdF</a:t>
            </a:r>
          </a:p>
        </p:txBody>
      </p:sp>
      <p:sp>
        <p:nvSpPr>
          <p:cNvPr id="5" name="Slide Number Placeholder 4"/>
          <p:cNvSpPr>
            <a:spLocks noGrp="1"/>
          </p:cNvSpPr>
          <p:nvPr>
            <p:ph type="sldNum" sz="quarter" idx="12"/>
          </p:nvPr>
        </p:nvSpPr>
        <p:spPr/>
        <p:txBody>
          <a:bodyPr/>
          <a:lstStyle/>
          <a:p>
            <a:fld id="{B3BB3716-B0B6-4F9A-A22D-D68ECC02E5E1}" type="slidenum">
              <a:rPr lang="en-US" smtClean="0"/>
              <a:pPr/>
              <a:t>117</a:t>
            </a:fld>
            <a:endParaRPr lang="en-US" dirty="0"/>
          </a:p>
        </p:txBody>
      </p:sp>
    </p:spTree>
    <p:extLst>
      <p:ext uri="{BB962C8B-B14F-4D97-AF65-F5344CB8AC3E}">
        <p14:creationId xmlns:p14="http://schemas.microsoft.com/office/powerpoint/2010/main" val="52377619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p:txBody>
          <a:bodyPr/>
          <a:lstStyle/>
          <a:p>
            <a:endParaRPr lang="en-US" dirty="0"/>
          </a:p>
        </p:txBody>
      </p:sp>
      <p:sp>
        <p:nvSpPr>
          <p:cNvPr id="2" name="Footer Placeholder 1"/>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t>© LPdF</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462A9D-0547-4F88-B47B-90493155EF04}" type="slidenum">
              <a:rPr kumimoji="0" lang="en-US" sz="9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9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13" name="Title 4"/>
          <p:cNvSpPr txBox="1">
            <a:spLocks/>
          </p:cNvSpPr>
          <p:nvPr/>
        </p:nvSpPr>
        <p:spPr>
          <a:xfrm>
            <a:off x="982133" y="668037"/>
            <a:ext cx="7704667" cy="761999"/>
          </a:xfrm>
          <a:prstGeom prst="rect">
            <a:avLst/>
          </a:prstGeom>
          <a:effectLst/>
        </p:spPr>
        <p:txBody>
          <a:bodyPr vert="horz" lIns="91440" tIns="45720" rIns="91440" bIns="45720" rtlCol="0" anchor="ctr">
            <a:normAutofit fontScale="85000" lnSpcReduction="10000"/>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w="3175" cmpd="sng">
                  <a:noFill/>
                </a:ln>
                <a:solidFill>
                  <a:prstClr val="white"/>
                </a:solidFill>
                <a:effectLst/>
                <a:uLnTx/>
                <a:uFillTx/>
                <a:latin typeface="Corbel" panose="020B0503020204020204"/>
                <a:ea typeface="+mj-ea"/>
                <a:cs typeface="+mj-cs"/>
              </a:rPr>
              <a:t>Step 1:  Identify the Alternate Standards</a:t>
            </a:r>
          </a:p>
        </p:txBody>
      </p:sp>
      <p:pic>
        <p:nvPicPr>
          <p:cNvPr id="8" name="Picture 7"/>
          <p:cNvPicPr>
            <a:picLocks noChangeAspect="1"/>
          </p:cNvPicPr>
          <p:nvPr/>
        </p:nvPicPr>
        <p:blipFill>
          <a:blip r:embed="rId3"/>
          <a:stretch>
            <a:fillRect/>
          </a:stretch>
        </p:blipFill>
        <p:spPr>
          <a:xfrm>
            <a:off x="225016" y="1474788"/>
            <a:ext cx="8693968" cy="4881563"/>
          </a:xfrm>
          <a:prstGeom prst="rect">
            <a:avLst/>
          </a:prstGeom>
        </p:spPr>
      </p:pic>
    </p:spTree>
    <p:extLst>
      <p:ext uri="{BB962C8B-B14F-4D97-AF65-F5344CB8AC3E}">
        <p14:creationId xmlns:p14="http://schemas.microsoft.com/office/powerpoint/2010/main" val="143613143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Step 2:  Identify needed language and communication skills</a:t>
            </a:r>
          </a:p>
        </p:txBody>
      </p:sp>
      <p:sp>
        <p:nvSpPr>
          <p:cNvPr id="3" name="Content Placeholder 2"/>
          <p:cNvSpPr>
            <a:spLocks noGrp="1"/>
          </p:cNvSpPr>
          <p:nvPr>
            <p:ph idx="1"/>
          </p:nvPr>
        </p:nvSpPr>
        <p:spPr/>
        <p:txBody>
          <a:bodyPr/>
          <a:lstStyle/>
          <a:p>
            <a:pPr fontAlgn="t"/>
            <a:r>
              <a:rPr lang="en-US" sz="2800" b="1" dirty="0"/>
              <a:t>Pragmatic</a:t>
            </a:r>
            <a:endParaRPr lang="en-US" sz="2800" dirty="0"/>
          </a:p>
          <a:p>
            <a:pPr lvl="1" fontAlgn="t"/>
            <a:r>
              <a:rPr lang="en-US" sz="2800" b="1" dirty="0"/>
              <a:t>Initiating communication to request</a:t>
            </a:r>
            <a:endParaRPr lang="en-US" sz="2800" dirty="0"/>
          </a:p>
          <a:p>
            <a:pPr lvl="1" fontAlgn="t"/>
            <a:r>
              <a:rPr lang="en-US" sz="2800" b="1" dirty="0"/>
              <a:t>Responding to name by turning head and body</a:t>
            </a:r>
            <a:endParaRPr lang="en-US" sz="2800" dirty="0"/>
          </a:p>
          <a:p>
            <a:pPr lvl="1" fontAlgn="t"/>
            <a:r>
              <a:rPr lang="en-US" sz="2800" b="1" dirty="0"/>
              <a:t>Responding to “stop” by cessation of activity</a:t>
            </a:r>
            <a:endParaRPr lang="en-US" sz="2800" dirty="0"/>
          </a:p>
          <a:p>
            <a:pPr lvl="1" fontAlgn="t"/>
            <a:r>
              <a:rPr lang="en-US" sz="2800" b="1" dirty="0"/>
              <a:t>Playful engagement with an adult</a:t>
            </a:r>
            <a:endParaRPr lang="en-US" sz="2800" dirty="0"/>
          </a:p>
          <a:p>
            <a:pPr fontAlgn="t"/>
            <a:r>
              <a:rPr lang="en-US" sz="2800" dirty="0"/>
              <a:t>Phonologic</a:t>
            </a:r>
          </a:p>
          <a:p>
            <a:pPr lvl="1"/>
            <a:r>
              <a:rPr lang="en-US" sz="2800" dirty="0"/>
              <a:t>Expand inventory of phonemes and syllable structures</a:t>
            </a:r>
          </a:p>
        </p:txBody>
      </p:sp>
      <p:sp>
        <p:nvSpPr>
          <p:cNvPr id="4" name="Footer Placeholder 3"/>
          <p:cNvSpPr>
            <a:spLocks noGrp="1"/>
          </p:cNvSpPr>
          <p:nvPr>
            <p:ph type="ftr" sz="quarter" idx="11"/>
          </p:nvPr>
        </p:nvSpPr>
        <p:spPr/>
        <p:txBody>
          <a:bodyPr/>
          <a:lstStyle/>
          <a:p>
            <a:r>
              <a:rPr lang="en-US" dirty="0"/>
              <a:t>© LPdF</a:t>
            </a:r>
          </a:p>
        </p:txBody>
      </p:sp>
      <p:sp>
        <p:nvSpPr>
          <p:cNvPr id="5" name="Slide Number Placeholder 4"/>
          <p:cNvSpPr>
            <a:spLocks noGrp="1"/>
          </p:cNvSpPr>
          <p:nvPr>
            <p:ph type="sldNum" sz="quarter" idx="12"/>
          </p:nvPr>
        </p:nvSpPr>
        <p:spPr/>
        <p:txBody>
          <a:bodyPr/>
          <a:lstStyle/>
          <a:p>
            <a:fld id="{B3BB3716-B0B6-4F9A-A22D-D68ECC02E5E1}" type="slidenum">
              <a:rPr lang="en-US" smtClean="0"/>
              <a:pPr/>
              <a:t>119</a:t>
            </a:fld>
            <a:endParaRPr lang="en-US" dirty="0"/>
          </a:p>
        </p:txBody>
      </p:sp>
    </p:spTree>
    <p:extLst>
      <p:ext uri="{BB962C8B-B14F-4D97-AF65-F5344CB8AC3E}">
        <p14:creationId xmlns:p14="http://schemas.microsoft.com/office/powerpoint/2010/main" val="2878619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45 states adopted in 2010</a:t>
            </a:r>
            <a:br>
              <a:rPr lang="en-US" dirty="0"/>
            </a:br>
            <a:r>
              <a:rPr lang="en-US" dirty="0"/>
              <a:t>9 repealed</a:t>
            </a:r>
            <a:br>
              <a:rPr lang="en-US" dirty="0"/>
            </a:br>
            <a:r>
              <a:rPr lang="en-US" dirty="0"/>
              <a:t>21 states made revisions</a:t>
            </a:r>
            <a:br>
              <a:rPr lang="en-US" dirty="0"/>
            </a:br>
            <a:endParaRPr lang="en-US" dirty="0"/>
          </a:p>
        </p:txBody>
      </p:sp>
      <p:pic>
        <p:nvPicPr>
          <p:cNvPr id="6" name="Content Placeholder 5"/>
          <p:cNvPicPr>
            <a:picLocks noGrp="1" noChangeAspect="1"/>
          </p:cNvPicPr>
          <p:nvPr>
            <p:ph idx="1"/>
          </p:nvPr>
        </p:nvPicPr>
        <p:blipFill>
          <a:blip r:embed="rId2"/>
          <a:stretch>
            <a:fillRect/>
          </a:stretch>
        </p:blipFill>
        <p:spPr>
          <a:xfrm>
            <a:off x="839788" y="1842542"/>
            <a:ext cx="7675562" cy="4317503"/>
          </a:xfrm>
          <a:prstGeom prst="rect">
            <a:avLst/>
          </a:prstGeom>
        </p:spPr>
      </p:pic>
      <p:sp>
        <p:nvSpPr>
          <p:cNvPr id="4" name="Footer Placeholder 3"/>
          <p:cNvSpPr>
            <a:spLocks noGrp="1"/>
          </p:cNvSpPr>
          <p:nvPr>
            <p:ph type="ftr" sz="quarter" idx="11"/>
          </p:nvPr>
        </p:nvSpPr>
        <p:spPr/>
        <p:txBody>
          <a:bodyPr/>
          <a:lstStyle/>
          <a:p>
            <a:r>
              <a:rPr lang="en-US" dirty="0"/>
              <a:t>© LPdF</a:t>
            </a:r>
          </a:p>
        </p:txBody>
      </p:sp>
      <p:sp>
        <p:nvSpPr>
          <p:cNvPr id="5" name="Slide Number Placeholder 4"/>
          <p:cNvSpPr>
            <a:spLocks noGrp="1"/>
          </p:cNvSpPr>
          <p:nvPr>
            <p:ph type="sldNum" sz="quarter" idx="12"/>
          </p:nvPr>
        </p:nvSpPr>
        <p:spPr/>
        <p:txBody>
          <a:bodyPr/>
          <a:lstStyle/>
          <a:p>
            <a:fld id="{B3BB3716-B0B6-4F9A-A22D-D68ECC02E5E1}" type="slidenum">
              <a:rPr lang="en-US" smtClean="0"/>
              <a:pPr/>
              <a:t>12</a:t>
            </a:fld>
            <a:endParaRPr lang="en-US" dirty="0"/>
          </a:p>
        </p:txBody>
      </p:sp>
    </p:spTree>
    <p:extLst>
      <p:ext uri="{BB962C8B-B14F-4D97-AF65-F5344CB8AC3E}">
        <p14:creationId xmlns:p14="http://schemas.microsoft.com/office/powerpoint/2010/main" val="207934168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3:  Strengths and Needs</a:t>
            </a:r>
          </a:p>
        </p:txBody>
      </p:sp>
      <p:sp>
        <p:nvSpPr>
          <p:cNvPr id="6" name="Content Placeholder 5"/>
          <p:cNvSpPr>
            <a:spLocks noGrp="1"/>
          </p:cNvSpPr>
          <p:nvPr>
            <p:ph sz="half" idx="1"/>
          </p:nvPr>
        </p:nvSpPr>
        <p:spPr/>
        <p:txBody>
          <a:bodyPr/>
          <a:lstStyle/>
          <a:p>
            <a:pPr marL="0" indent="0">
              <a:buNone/>
            </a:pPr>
            <a:r>
              <a:rPr lang="en-US" dirty="0"/>
              <a:t>Strengths:</a:t>
            </a:r>
          </a:p>
          <a:p>
            <a:pPr marL="285750" indent="-285750"/>
            <a:r>
              <a:rPr lang="en-US" dirty="0"/>
              <a:t>Responds inconsistently to others with brief eye gaze</a:t>
            </a:r>
          </a:p>
          <a:p>
            <a:pPr marL="285750" indent="-285750"/>
            <a:r>
              <a:rPr lang="en-US" dirty="0"/>
              <a:t>Uses speech inconsistently in limited situations</a:t>
            </a:r>
          </a:p>
          <a:p>
            <a:pPr marL="285750" indent="-285750"/>
            <a:r>
              <a:rPr lang="en-US" dirty="0"/>
              <a:t>Makes a choice by reaching/taking</a:t>
            </a:r>
          </a:p>
          <a:p>
            <a:endParaRPr lang="en-US" dirty="0"/>
          </a:p>
        </p:txBody>
      </p:sp>
      <p:sp>
        <p:nvSpPr>
          <p:cNvPr id="7" name="Content Placeholder 6"/>
          <p:cNvSpPr>
            <a:spLocks noGrp="1"/>
          </p:cNvSpPr>
          <p:nvPr>
            <p:ph sz="half" idx="2"/>
          </p:nvPr>
        </p:nvSpPr>
        <p:spPr>
          <a:xfrm>
            <a:off x="4739880" y="1825625"/>
            <a:ext cx="4099320" cy="4351338"/>
          </a:xfrm>
        </p:spPr>
        <p:txBody>
          <a:bodyPr/>
          <a:lstStyle/>
          <a:p>
            <a:pPr marL="0" indent="0">
              <a:buNone/>
            </a:pPr>
            <a:r>
              <a:rPr lang="en-US" dirty="0"/>
              <a:t>Needs:</a:t>
            </a:r>
          </a:p>
          <a:p>
            <a:pPr marL="342900" indent="-342900"/>
            <a:r>
              <a:rPr lang="en-US" dirty="0"/>
              <a:t>Augmentative/alternative communication means</a:t>
            </a:r>
          </a:p>
          <a:p>
            <a:pPr marL="342900" indent="-342900"/>
            <a:r>
              <a:rPr lang="en-US" dirty="0"/>
              <a:t>Frequent, repeated opportunities across the day, embedded in functional activities, to initiate and respond appropriately</a:t>
            </a:r>
          </a:p>
          <a:p>
            <a:pPr marL="342900" indent="-342900"/>
            <a:r>
              <a:rPr lang="en-US" dirty="0"/>
              <a:t>Repeated, structured opportunities to playfully engage</a:t>
            </a:r>
          </a:p>
          <a:p>
            <a:endParaRPr lang="en-US" dirty="0"/>
          </a:p>
        </p:txBody>
      </p:sp>
      <p:sp>
        <p:nvSpPr>
          <p:cNvPr id="4" name="Footer Placeholder 3"/>
          <p:cNvSpPr>
            <a:spLocks noGrp="1"/>
          </p:cNvSpPr>
          <p:nvPr>
            <p:ph type="ftr" sz="quarter" idx="11"/>
          </p:nvPr>
        </p:nvSpPr>
        <p:spPr/>
        <p:txBody>
          <a:bodyPr/>
          <a:lstStyle/>
          <a:p>
            <a:r>
              <a:rPr lang="en-US" dirty="0"/>
              <a:t>© LPdF</a:t>
            </a:r>
          </a:p>
        </p:txBody>
      </p:sp>
      <p:sp>
        <p:nvSpPr>
          <p:cNvPr id="5" name="Slide Number Placeholder 4"/>
          <p:cNvSpPr>
            <a:spLocks noGrp="1"/>
          </p:cNvSpPr>
          <p:nvPr>
            <p:ph type="sldNum" sz="quarter" idx="12"/>
          </p:nvPr>
        </p:nvSpPr>
        <p:spPr/>
        <p:txBody>
          <a:bodyPr/>
          <a:lstStyle/>
          <a:p>
            <a:fld id="{B3BB3716-B0B6-4F9A-A22D-D68ECC02E5E1}" type="slidenum">
              <a:rPr lang="en-US" smtClean="0"/>
              <a:pPr/>
              <a:t>120</a:t>
            </a:fld>
            <a:endParaRPr lang="en-US" dirty="0"/>
          </a:p>
        </p:txBody>
      </p:sp>
    </p:spTree>
    <p:extLst>
      <p:ext uri="{BB962C8B-B14F-4D97-AF65-F5344CB8AC3E}">
        <p14:creationId xmlns:p14="http://schemas.microsoft.com/office/powerpoint/2010/main" val="374906203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4:  Classroom challenges</a:t>
            </a:r>
          </a:p>
        </p:txBody>
      </p:sp>
      <p:sp>
        <p:nvSpPr>
          <p:cNvPr id="7" name="Content Placeholder 6"/>
          <p:cNvSpPr>
            <a:spLocks noGrp="1"/>
          </p:cNvSpPr>
          <p:nvPr>
            <p:ph idx="1"/>
          </p:nvPr>
        </p:nvSpPr>
        <p:spPr>
          <a:xfrm>
            <a:off x="840000" y="1371600"/>
            <a:ext cx="7675350" cy="4805363"/>
          </a:xfrm>
        </p:spPr>
        <p:txBody>
          <a:bodyPr>
            <a:normAutofit fontScale="85000" lnSpcReduction="20000"/>
          </a:bodyPr>
          <a:lstStyle/>
          <a:p>
            <a:pPr marL="0" indent="0">
              <a:buNone/>
            </a:pPr>
            <a:r>
              <a:rPr lang="en-US" sz="2800" dirty="0"/>
              <a:t>Teacher:</a:t>
            </a:r>
          </a:p>
          <a:p>
            <a:pPr marL="628650" lvl="1" indent="-285750"/>
            <a:r>
              <a:rPr lang="en-US" sz="2800" dirty="0"/>
              <a:t>Frequently becomes anxious due to unknown causes</a:t>
            </a:r>
          </a:p>
          <a:p>
            <a:pPr marL="628650" lvl="1" indent="-285750"/>
            <a:r>
              <a:rPr lang="en-US" sz="2800" dirty="0"/>
              <a:t>No use of speech.</a:t>
            </a:r>
          </a:p>
          <a:p>
            <a:pPr marL="628650" lvl="1" indent="-285750"/>
            <a:r>
              <a:rPr lang="en-US" sz="2800" dirty="0"/>
              <a:t>Only participates in activities with significant adult support</a:t>
            </a:r>
          </a:p>
          <a:p>
            <a:pPr marL="0" indent="0">
              <a:buNone/>
            </a:pPr>
            <a:endParaRPr lang="en-US" sz="2800" dirty="0"/>
          </a:p>
          <a:p>
            <a:pPr marL="0" indent="0">
              <a:buNone/>
            </a:pPr>
            <a:r>
              <a:rPr lang="en-US" sz="2800" dirty="0"/>
              <a:t>SLP observation: </a:t>
            </a:r>
          </a:p>
          <a:p>
            <a:pPr marL="628650" lvl="1" indent="-285750"/>
            <a:r>
              <a:rPr lang="en-US" sz="2800" dirty="0"/>
              <a:t>No use of gesture or other means of communication to initiate requests during snack or unstructured times</a:t>
            </a:r>
          </a:p>
          <a:p>
            <a:pPr marL="628650" lvl="1" indent="-285750"/>
            <a:r>
              <a:rPr lang="en-US" sz="2800" dirty="0"/>
              <a:t>No purposeful engagement with peers or adults </a:t>
            </a:r>
          </a:p>
          <a:p>
            <a:pPr marL="628650" lvl="1" indent="-285750"/>
            <a:endParaRPr lang="en-US" sz="2800" dirty="0"/>
          </a:p>
          <a:p>
            <a:pPr marL="0" indent="0">
              <a:buNone/>
            </a:pPr>
            <a:r>
              <a:rPr lang="en-US" sz="3200" dirty="0"/>
              <a:t>Classroom expectations:</a:t>
            </a:r>
          </a:p>
          <a:p>
            <a:pPr marL="628650" lvl="1" indent="-285750"/>
            <a:r>
              <a:rPr lang="en-US" sz="2800" dirty="0"/>
              <a:t>Communicate verbally and/or non-verbally</a:t>
            </a:r>
          </a:p>
          <a:p>
            <a:pPr marL="628650" lvl="1" indent="-285750"/>
            <a:r>
              <a:rPr lang="en-US" sz="2800" dirty="0"/>
              <a:t>Engage with adults and peers to participate in all classroom activities</a:t>
            </a:r>
          </a:p>
          <a:p>
            <a:pPr marL="285750" indent="-285750"/>
            <a:endParaRPr lang="en-US" dirty="0"/>
          </a:p>
          <a:p>
            <a:pPr marL="628650" lvl="1" indent="-285750"/>
            <a:endParaRPr lang="en-US" dirty="0"/>
          </a:p>
          <a:p>
            <a:endParaRPr lang="en-US" dirty="0"/>
          </a:p>
        </p:txBody>
      </p:sp>
      <p:sp>
        <p:nvSpPr>
          <p:cNvPr id="5" name="Footer Placeholder 4"/>
          <p:cNvSpPr>
            <a:spLocks noGrp="1"/>
          </p:cNvSpPr>
          <p:nvPr>
            <p:ph type="ftr" sz="quarter" idx="11"/>
          </p:nvPr>
        </p:nvSpPr>
        <p:spPr/>
        <p:txBody>
          <a:bodyPr/>
          <a:lstStyle/>
          <a:p>
            <a:r>
              <a:rPr lang="en-US" dirty="0"/>
              <a:t>© LPdF</a:t>
            </a:r>
          </a:p>
        </p:txBody>
      </p:sp>
      <p:sp>
        <p:nvSpPr>
          <p:cNvPr id="6" name="Slide Number Placeholder 5"/>
          <p:cNvSpPr>
            <a:spLocks noGrp="1"/>
          </p:cNvSpPr>
          <p:nvPr>
            <p:ph type="sldNum" sz="quarter" idx="12"/>
          </p:nvPr>
        </p:nvSpPr>
        <p:spPr/>
        <p:txBody>
          <a:bodyPr/>
          <a:lstStyle/>
          <a:p>
            <a:fld id="{B3BB3716-B0B6-4F9A-A22D-D68ECC02E5E1}" type="slidenum">
              <a:rPr lang="en-US" smtClean="0"/>
              <a:pPr/>
              <a:t>121</a:t>
            </a:fld>
            <a:endParaRPr lang="en-US" dirty="0"/>
          </a:p>
        </p:txBody>
      </p:sp>
    </p:spTree>
    <p:extLst>
      <p:ext uri="{BB962C8B-B14F-4D97-AF65-F5344CB8AC3E}">
        <p14:creationId xmlns:p14="http://schemas.microsoft.com/office/powerpoint/2010/main" val="200038518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2133" y="457201"/>
            <a:ext cx="7704667" cy="838199"/>
          </a:xfrm>
        </p:spPr>
        <p:txBody>
          <a:bodyPr>
            <a:normAutofit/>
          </a:bodyPr>
          <a:lstStyle/>
          <a:p>
            <a:r>
              <a:rPr lang="en-US" dirty="0">
                <a:latin typeface="Calibri" panose="020F0502020204030204" pitchFamily="34" charset="0"/>
                <a:ea typeface="Calibri"/>
                <a:cs typeface="Times New Roman"/>
              </a:rPr>
              <a:t>Step 5 – Design Intervention</a:t>
            </a:r>
            <a:endParaRPr lang="en-US" dirty="0">
              <a:latin typeface="Calibri" panose="020F0502020204030204" pitchFamily="34" charset="0"/>
            </a:endParaRPr>
          </a:p>
        </p:txBody>
      </p:sp>
      <p:sp>
        <p:nvSpPr>
          <p:cNvPr id="3" name="Content Placeholder 2"/>
          <p:cNvSpPr>
            <a:spLocks noGrp="1"/>
          </p:cNvSpPr>
          <p:nvPr>
            <p:ph idx="1"/>
          </p:nvPr>
        </p:nvSpPr>
        <p:spPr>
          <a:xfrm>
            <a:off x="982134" y="1447800"/>
            <a:ext cx="7704666" cy="4343400"/>
          </a:xfrm>
        </p:spPr>
        <p:txBody>
          <a:bodyPr>
            <a:noAutofit/>
          </a:bodyPr>
          <a:lstStyle/>
          <a:p>
            <a:pPr marL="0" indent="0">
              <a:buNone/>
            </a:pPr>
            <a:r>
              <a:rPr lang="en-US" sz="2800" dirty="0"/>
              <a:t>Direct Intervention:  Functional Communication Training</a:t>
            </a:r>
          </a:p>
          <a:p>
            <a:r>
              <a:rPr lang="en-US" sz="2800" dirty="0"/>
              <a:t>Observe behavioral antecedents and consequences to identify Aliyah’s communicative intent</a:t>
            </a:r>
          </a:p>
          <a:p>
            <a:r>
              <a:rPr lang="en-US" sz="2800" dirty="0"/>
              <a:t>Replace “behavioral” response with a more appropriate “communicative” one</a:t>
            </a:r>
          </a:p>
          <a:p>
            <a:r>
              <a:rPr lang="en-US" sz="2800" dirty="0"/>
              <a:t>Enlist teacher and parent support to engage consistent adult facilitation.  </a:t>
            </a:r>
          </a:p>
        </p:txBody>
      </p:sp>
      <p:sp>
        <p:nvSpPr>
          <p:cNvPr id="4" name="Footer Placeholder 3"/>
          <p:cNvSpPr>
            <a:spLocks noGrp="1"/>
          </p:cNvSpPr>
          <p:nvPr>
            <p:ph type="ftr" sz="quarter" idx="11"/>
          </p:nvPr>
        </p:nvSpPr>
        <p:spPr/>
        <p:txBody>
          <a:bodyPr/>
          <a:lstStyle/>
          <a:p>
            <a:r>
              <a:rPr lang="en-US" dirty="0">
                <a:solidFill>
                  <a:prstClr val="black"/>
                </a:solidFill>
              </a:rPr>
              <a:t>© LPdF</a:t>
            </a:r>
          </a:p>
        </p:txBody>
      </p:sp>
      <p:sp>
        <p:nvSpPr>
          <p:cNvPr id="5" name="Slide Number Placeholder 4"/>
          <p:cNvSpPr>
            <a:spLocks noGrp="1"/>
          </p:cNvSpPr>
          <p:nvPr>
            <p:ph type="sldNum" sz="quarter" idx="12"/>
          </p:nvPr>
        </p:nvSpPr>
        <p:spPr/>
        <p:txBody>
          <a:bodyPr/>
          <a:lstStyle/>
          <a:p>
            <a:fld id="{43C41FDA-D8FE-4914-8EEC-B87B41E4F590}" type="slidenum">
              <a:rPr lang="en-US" smtClean="0">
                <a:solidFill>
                  <a:prstClr val="black"/>
                </a:solidFill>
              </a:rPr>
              <a:pPr/>
              <a:t>122</a:t>
            </a:fld>
            <a:endParaRPr lang="en-US" dirty="0">
              <a:solidFill>
                <a:prstClr val="black"/>
              </a:solidFill>
            </a:endParaRPr>
          </a:p>
        </p:txBody>
      </p:sp>
    </p:spTree>
    <p:extLst>
      <p:ext uri="{BB962C8B-B14F-4D97-AF65-F5344CB8AC3E}">
        <p14:creationId xmlns:p14="http://schemas.microsoft.com/office/powerpoint/2010/main" val="1309076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8820" y="6626"/>
            <a:ext cx="7704667" cy="1027830"/>
          </a:xfrm>
        </p:spPr>
        <p:txBody>
          <a:bodyPr>
            <a:normAutofit/>
          </a:bodyPr>
          <a:lstStyle/>
          <a:p>
            <a:r>
              <a:rPr lang="en-US" dirty="0">
                <a:latin typeface="Calibri" panose="020F0502020204030204" pitchFamily="34" charset="0"/>
                <a:ea typeface="Calibri"/>
                <a:cs typeface="Times New Roman"/>
              </a:rPr>
              <a:t>Step 5:  Design Intervention</a:t>
            </a:r>
            <a:endParaRPr lang="en-US" dirty="0">
              <a:latin typeface="Calibri" panose="020F0502020204030204" pitchFamily="34" charset="0"/>
            </a:endParaRPr>
          </a:p>
        </p:txBody>
      </p:sp>
      <p:sp>
        <p:nvSpPr>
          <p:cNvPr id="3" name="Content Placeholder 2"/>
          <p:cNvSpPr>
            <a:spLocks noGrp="1"/>
          </p:cNvSpPr>
          <p:nvPr>
            <p:ph idx="1"/>
          </p:nvPr>
        </p:nvSpPr>
        <p:spPr>
          <a:xfrm>
            <a:off x="838199" y="914400"/>
            <a:ext cx="8097005" cy="5193773"/>
          </a:xfrm>
        </p:spPr>
        <p:txBody>
          <a:bodyPr>
            <a:normAutofit/>
          </a:bodyPr>
          <a:lstStyle/>
          <a:p>
            <a:pPr marL="0" indent="0">
              <a:buNone/>
            </a:pPr>
            <a:r>
              <a:rPr lang="en-US" sz="3100" dirty="0">
                <a:ea typeface="Calibri"/>
                <a:cs typeface="Times New Roman"/>
              </a:rPr>
              <a:t>Collaborate with Teachers</a:t>
            </a:r>
          </a:p>
          <a:p>
            <a:pPr lvl="1"/>
            <a:r>
              <a:rPr lang="en-US" sz="3100" b="1" dirty="0">
                <a:solidFill>
                  <a:srgbClr val="FFFF00"/>
                </a:solidFill>
              </a:rPr>
              <a:t>Task:</a:t>
            </a:r>
            <a:r>
              <a:rPr lang="en-US" sz="3100" b="1" dirty="0">
                <a:solidFill>
                  <a:schemeClr val="accent1">
                    <a:lumMod val="75000"/>
                  </a:schemeClr>
                </a:solidFill>
              </a:rPr>
              <a:t>  </a:t>
            </a:r>
            <a:r>
              <a:rPr lang="en-US" sz="3100" dirty="0"/>
              <a:t>to identify functional opportunities for initiation of request using picture exchange; to sample preferred foods, activities, objects</a:t>
            </a:r>
          </a:p>
          <a:p>
            <a:pPr lvl="1"/>
            <a:r>
              <a:rPr lang="en-US" sz="3100" b="1" dirty="0">
                <a:solidFill>
                  <a:srgbClr val="FFFF00"/>
                </a:solidFill>
              </a:rPr>
              <a:t>Location:  </a:t>
            </a:r>
            <a:r>
              <a:rPr lang="en-US" sz="3100" dirty="0">
                <a:solidFill>
                  <a:schemeClr val="tx1"/>
                </a:solidFill>
              </a:rPr>
              <a:t>in classroom; enlist teacher and train paraprofessional</a:t>
            </a:r>
          </a:p>
          <a:p>
            <a:pPr lvl="1"/>
            <a:r>
              <a:rPr lang="en-US" sz="3100" b="1" dirty="0">
                <a:solidFill>
                  <a:srgbClr val="FFFF00"/>
                </a:solidFill>
              </a:rPr>
              <a:t>Target: </a:t>
            </a:r>
            <a:r>
              <a:rPr lang="en-US" sz="3100" i="1" dirty="0">
                <a:solidFill>
                  <a:schemeClr val="tx1"/>
                </a:solidFill>
              </a:rPr>
              <a:t>Aliyah will independently travel to exchange a picture of a preferred object for the object itself.</a:t>
            </a:r>
            <a:endParaRPr lang="en-US" i="1" dirty="0">
              <a:solidFill>
                <a:schemeClr val="tx1"/>
              </a:solidFill>
            </a:endParaRPr>
          </a:p>
        </p:txBody>
      </p:sp>
      <p:sp>
        <p:nvSpPr>
          <p:cNvPr id="4" name="Footer Placeholder 3"/>
          <p:cNvSpPr>
            <a:spLocks noGrp="1"/>
          </p:cNvSpPr>
          <p:nvPr>
            <p:ph type="ftr" sz="quarter" idx="11"/>
          </p:nvPr>
        </p:nvSpPr>
        <p:spPr/>
        <p:txBody>
          <a:bodyPr/>
          <a:lstStyle/>
          <a:p>
            <a:r>
              <a:rPr lang="en-US" dirty="0">
                <a:solidFill>
                  <a:prstClr val="black"/>
                </a:solidFill>
              </a:rPr>
              <a:t>© LPdF</a:t>
            </a:r>
          </a:p>
        </p:txBody>
      </p:sp>
      <p:sp>
        <p:nvSpPr>
          <p:cNvPr id="5" name="Slide Number Placeholder 4"/>
          <p:cNvSpPr>
            <a:spLocks noGrp="1"/>
          </p:cNvSpPr>
          <p:nvPr>
            <p:ph type="sldNum" sz="quarter" idx="12"/>
          </p:nvPr>
        </p:nvSpPr>
        <p:spPr/>
        <p:txBody>
          <a:bodyPr/>
          <a:lstStyle/>
          <a:p>
            <a:fld id="{43C41FDA-D8FE-4914-8EEC-B87B41E4F590}" type="slidenum">
              <a:rPr lang="en-US" smtClean="0">
                <a:solidFill>
                  <a:prstClr val="black"/>
                </a:solidFill>
              </a:rPr>
              <a:pPr/>
              <a:t>123</a:t>
            </a:fld>
            <a:endParaRPr lang="en-US" dirty="0">
              <a:solidFill>
                <a:prstClr val="black"/>
              </a:solidFill>
            </a:endParaRPr>
          </a:p>
        </p:txBody>
      </p:sp>
    </p:spTree>
    <p:extLst>
      <p:ext uri="{BB962C8B-B14F-4D97-AF65-F5344CB8AC3E}">
        <p14:creationId xmlns:p14="http://schemas.microsoft.com/office/powerpoint/2010/main" val="336968320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8820" y="6626"/>
            <a:ext cx="7704667" cy="1027830"/>
          </a:xfrm>
        </p:spPr>
        <p:txBody>
          <a:bodyPr>
            <a:normAutofit/>
          </a:bodyPr>
          <a:lstStyle/>
          <a:p>
            <a:r>
              <a:rPr lang="en-US" dirty="0">
                <a:latin typeface="Calibri" panose="020F0502020204030204" pitchFamily="34" charset="0"/>
                <a:ea typeface="Calibri"/>
                <a:cs typeface="Times New Roman"/>
              </a:rPr>
              <a:t>Step 5:  Design Intervention</a:t>
            </a:r>
            <a:endParaRPr lang="en-US" dirty="0">
              <a:latin typeface="Calibri" panose="020F0502020204030204" pitchFamily="34" charset="0"/>
            </a:endParaRPr>
          </a:p>
        </p:txBody>
      </p:sp>
      <p:sp>
        <p:nvSpPr>
          <p:cNvPr id="3" name="Content Placeholder 2"/>
          <p:cNvSpPr>
            <a:spLocks noGrp="1"/>
          </p:cNvSpPr>
          <p:nvPr>
            <p:ph idx="1"/>
          </p:nvPr>
        </p:nvSpPr>
        <p:spPr>
          <a:xfrm>
            <a:off x="838199" y="914401"/>
            <a:ext cx="8097005" cy="4343400"/>
          </a:xfrm>
        </p:spPr>
        <p:txBody>
          <a:bodyPr>
            <a:normAutofit/>
          </a:bodyPr>
          <a:lstStyle/>
          <a:p>
            <a:pPr marL="0" indent="0">
              <a:buNone/>
            </a:pPr>
            <a:r>
              <a:rPr lang="en-US" sz="3100" dirty="0">
                <a:ea typeface="Calibri"/>
                <a:cs typeface="Times New Roman"/>
              </a:rPr>
              <a:t>Collaborate with Teachers</a:t>
            </a:r>
          </a:p>
          <a:p>
            <a:pPr lvl="1"/>
            <a:r>
              <a:rPr lang="en-US" sz="3100" b="1" dirty="0">
                <a:solidFill>
                  <a:srgbClr val="FFFF00"/>
                </a:solidFill>
              </a:rPr>
              <a:t>Task:  </a:t>
            </a:r>
            <a:r>
              <a:rPr lang="en-US" sz="3100" dirty="0"/>
              <a:t>to identify, </a:t>
            </a:r>
            <a:r>
              <a:rPr lang="en-US" sz="3226" dirty="0"/>
              <a:t>script, and embed</a:t>
            </a:r>
            <a:r>
              <a:rPr lang="en-US" sz="3100" dirty="0"/>
              <a:t> a playful interaction between Aliyah and an adult which will have a consistent beginning, middle, and ending</a:t>
            </a:r>
            <a:endParaRPr lang="en-US" sz="3100" b="1" dirty="0"/>
          </a:p>
          <a:p>
            <a:pPr lvl="1"/>
            <a:r>
              <a:rPr lang="en-US" sz="3100" b="1" dirty="0">
                <a:solidFill>
                  <a:srgbClr val="FFFF00"/>
                </a:solidFill>
              </a:rPr>
              <a:t>Location:  </a:t>
            </a:r>
            <a:r>
              <a:rPr lang="en-US" sz="3100" dirty="0"/>
              <a:t>across classroom activities</a:t>
            </a:r>
          </a:p>
          <a:p>
            <a:pPr lvl="1"/>
            <a:r>
              <a:rPr lang="en-US" sz="3100" b="1" dirty="0">
                <a:solidFill>
                  <a:srgbClr val="FFFF00"/>
                </a:solidFill>
              </a:rPr>
              <a:t>Target: </a:t>
            </a:r>
            <a:r>
              <a:rPr lang="en-US" sz="3100" i="1" dirty="0"/>
              <a:t>Aliyah will use non-verbal behaviors to maintain an interaction with an adult across at least 3 turns.</a:t>
            </a:r>
            <a:endParaRPr lang="en-US" i="1" dirty="0"/>
          </a:p>
        </p:txBody>
      </p:sp>
      <p:sp>
        <p:nvSpPr>
          <p:cNvPr id="4" name="Footer Placeholder 3"/>
          <p:cNvSpPr>
            <a:spLocks noGrp="1"/>
          </p:cNvSpPr>
          <p:nvPr>
            <p:ph type="ftr" sz="quarter" idx="11"/>
          </p:nvPr>
        </p:nvSpPr>
        <p:spPr/>
        <p:txBody>
          <a:bodyPr/>
          <a:lstStyle/>
          <a:p>
            <a:r>
              <a:rPr lang="en-US" dirty="0">
                <a:solidFill>
                  <a:prstClr val="black"/>
                </a:solidFill>
              </a:rPr>
              <a:t>© LPdF</a:t>
            </a:r>
          </a:p>
        </p:txBody>
      </p:sp>
      <p:sp>
        <p:nvSpPr>
          <p:cNvPr id="5" name="Slide Number Placeholder 4"/>
          <p:cNvSpPr>
            <a:spLocks noGrp="1"/>
          </p:cNvSpPr>
          <p:nvPr>
            <p:ph type="sldNum" sz="quarter" idx="12"/>
          </p:nvPr>
        </p:nvSpPr>
        <p:spPr/>
        <p:txBody>
          <a:bodyPr/>
          <a:lstStyle/>
          <a:p>
            <a:fld id="{43C41FDA-D8FE-4914-8EEC-B87B41E4F590}" type="slidenum">
              <a:rPr lang="en-US" smtClean="0">
                <a:solidFill>
                  <a:prstClr val="black"/>
                </a:solidFill>
              </a:rPr>
              <a:pPr/>
              <a:t>124</a:t>
            </a:fld>
            <a:endParaRPr lang="en-US" dirty="0">
              <a:solidFill>
                <a:prstClr val="black"/>
              </a:solidFill>
            </a:endParaRPr>
          </a:p>
        </p:txBody>
      </p:sp>
    </p:spTree>
    <p:extLst>
      <p:ext uri="{BB962C8B-B14F-4D97-AF65-F5344CB8AC3E}">
        <p14:creationId xmlns:p14="http://schemas.microsoft.com/office/powerpoint/2010/main" val="41924799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wrap="square">
            <a:normAutofit fontScale="90000"/>
          </a:bodyPr>
          <a:lstStyle/>
          <a:p>
            <a:r>
              <a:rPr lang="en-US" dirty="0"/>
              <a:t>Collaborative intervention</a:t>
            </a:r>
          </a:p>
        </p:txBody>
      </p:sp>
      <p:sp>
        <p:nvSpPr>
          <p:cNvPr id="8" name="Subtitle 7"/>
          <p:cNvSpPr>
            <a:spLocks noGrp="1"/>
          </p:cNvSpPr>
          <p:nvPr>
            <p:ph type="subTitle" idx="1"/>
          </p:nvPr>
        </p:nvSpPr>
        <p:spPr/>
        <p:txBody>
          <a:bodyPr/>
          <a:lstStyle/>
          <a:p>
            <a:endParaRPr lang="en-US" dirty="0"/>
          </a:p>
        </p:txBody>
      </p:sp>
      <p:sp>
        <p:nvSpPr>
          <p:cNvPr id="2" name="Footer Placeholder 1"/>
          <p:cNvSpPr>
            <a:spLocks noGrp="1"/>
          </p:cNvSpPr>
          <p:nvPr>
            <p:ph type="ftr" sz="quarter" idx="11"/>
          </p:nvPr>
        </p:nvSpPr>
        <p:spPr/>
        <p:txBody>
          <a:bodyPr/>
          <a:lstStyle/>
          <a:p>
            <a:r>
              <a:rPr lang="en-US" dirty="0"/>
              <a:t>© LPdF</a:t>
            </a:r>
          </a:p>
        </p:txBody>
      </p:sp>
      <p:sp>
        <p:nvSpPr>
          <p:cNvPr id="3" name="Slide Number Placeholder 2"/>
          <p:cNvSpPr>
            <a:spLocks noGrp="1"/>
          </p:cNvSpPr>
          <p:nvPr>
            <p:ph type="sldNum" sz="quarter" idx="12"/>
          </p:nvPr>
        </p:nvSpPr>
        <p:spPr/>
        <p:txBody>
          <a:bodyPr/>
          <a:lstStyle/>
          <a:p>
            <a:fld id="{B3BB3716-B0B6-4F9A-A22D-D68ECC02E5E1}" type="slidenum">
              <a:rPr lang="en-US" smtClean="0"/>
              <a:pPr/>
              <a:t>125</a:t>
            </a:fld>
            <a:endParaRPr lang="en-US" dirty="0"/>
          </a:p>
        </p:txBody>
      </p:sp>
    </p:spTree>
    <p:extLst>
      <p:ext uri="{BB962C8B-B14F-4D97-AF65-F5344CB8AC3E}">
        <p14:creationId xmlns:p14="http://schemas.microsoft.com/office/powerpoint/2010/main" val="259591825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304800"/>
            <a:ext cx="7620000" cy="1143000"/>
          </a:xfrm>
        </p:spPr>
        <p:style>
          <a:lnRef idx="2">
            <a:schemeClr val="dk1">
              <a:shade val="50000"/>
            </a:schemeClr>
          </a:lnRef>
          <a:fillRef idx="1">
            <a:schemeClr val="dk1"/>
          </a:fillRef>
          <a:effectRef idx="0">
            <a:schemeClr val="dk1"/>
          </a:effectRef>
          <a:fontRef idx="minor">
            <a:schemeClr val="lt1"/>
          </a:fontRef>
        </p:style>
        <p:txBody>
          <a:bodyPr/>
          <a:lstStyle/>
          <a:p>
            <a:r>
              <a:rPr lang="en-US" dirty="0"/>
              <a:t>“Marzano Strategies”</a:t>
            </a:r>
          </a:p>
        </p:txBody>
      </p:sp>
      <p:sp>
        <p:nvSpPr>
          <p:cNvPr id="8" name="Content Placeholder 7"/>
          <p:cNvSpPr>
            <a:spLocks noGrp="1"/>
          </p:cNvSpPr>
          <p:nvPr>
            <p:ph sz="half" idx="1"/>
          </p:nvPr>
        </p:nvSpPr>
        <p:spPr/>
        <p:txBody>
          <a:bodyPr>
            <a:normAutofit/>
          </a:bodyPr>
          <a:lstStyle/>
          <a:p>
            <a:r>
              <a:rPr lang="en-US" sz="3200" dirty="0"/>
              <a:t>Research-based instructional strategies</a:t>
            </a:r>
          </a:p>
          <a:p>
            <a:pPr lvl="1"/>
            <a:r>
              <a:rPr lang="en-US" sz="3200" dirty="0"/>
              <a:t>Effect of 9 strategies on increased student academic achievement</a:t>
            </a:r>
          </a:p>
        </p:txBody>
      </p:sp>
      <p:pic>
        <p:nvPicPr>
          <p:cNvPr id="12" name="Content Placeholder 11"/>
          <p:cNvPicPr>
            <a:picLocks noGrp="1"/>
          </p:cNvPicPr>
          <p:nvPr>
            <p:ph sz="half" idx="2"/>
          </p:nvPr>
        </p:nvPicPr>
        <p:blipFill>
          <a:blip r:embed="rId2" cstate="print"/>
          <a:srcRect l="3045" t="33590" r="81891" b="36923"/>
          <a:stretch>
            <a:fillRect/>
          </a:stretch>
        </p:blipFill>
        <p:spPr bwMode="auto">
          <a:xfrm>
            <a:off x="4953000" y="1676400"/>
            <a:ext cx="3429000" cy="4038600"/>
          </a:xfrm>
          <a:prstGeom prst="rect">
            <a:avLst/>
          </a:prstGeom>
          <a:noFill/>
          <a:ln w="9525">
            <a:noFill/>
            <a:miter lim="800000"/>
            <a:headEnd/>
            <a:tailEnd/>
          </a:ln>
        </p:spPr>
      </p:pic>
      <p:sp>
        <p:nvSpPr>
          <p:cNvPr id="6" name="Footer Placeholder 5"/>
          <p:cNvSpPr>
            <a:spLocks noGrp="1"/>
          </p:cNvSpPr>
          <p:nvPr>
            <p:ph type="ftr" sz="quarter" idx="11"/>
          </p:nvPr>
        </p:nvSpPr>
        <p:spPr/>
        <p:txBody>
          <a:bodyPr/>
          <a:lstStyle/>
          <a:p>
            <a:r>
              <a:rPr lang="en-US" dirty="0">
                <a:solidFill>
                  <a:srgbClr val="DFDCB7"/>
                </a:solidFill>
              </a:rPr>
              <a:t>© LPdF</a:t>
            </a:r>
          </a:p>
        </p:txBody>
      </p:sp>
      <p:sp>
        <p:nvSpPr>
          <p:cNvPr id="5" name="Slide Number Placeholder 4"/>
          <p:cNvSpPr>
            <a:spLocks noGrp="1"/>
          </p:cNvSpPr>
          <p:nvPr>
            <p:ph type="sldNum" sz="quarter" idx="12"/>
          </p:nvPr>
        </p:nvSpPr>
        <p:spPr/>
        <p:txBody>
          <a:bodyPr/>
          <a:lstStyle/>
          <a:p>
            <a:fld id="{200FECA1-8F52-4428-8D50-2DEEAED9E31A}" type="slidenum">
              <a:rPr lang="en-US" smtClean="0"/>
              <a:pPr/>
              <a:t>126</a:t>
            </a:fld>
            <a:endParaRPr lang="en-US" dirty="0"/>
          </a:p>
        </p:txBody>
      </p:sp>
    </p:spTree>
    <p:extLst>
      <p:ext uri="{BB962C8B-B14F-4D97-AF65-F5344CB8AC3E}">
        <p14:creationId xmlns:p14="http://schemas.microsoft.com/office/powerpoint/2010/main" val="19611485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6324600" cy="990600"/>
          </a:xfrm>
        </p:spPr>
        <p:style>
          <a:lnRef idx="3">
            <a:schemeClr val="lt1"/>
          </a:lnRef>
          <a:fillRef idx="1">
            <a:schemeClr val="dk1"/>
          </a:fillRef>
          <a:effectRef idx="1">
            <a:schemeClr val="dk1"/>
          </a:effectRef>
          <a:fontRef idx="minor">
            <a:schemeClr val="lt1"/>
          </a:fontRef>
        </p:style>
        <p:txBody>
          <a:bodyPr>
            <a:normAutofit fontScale="90000"/>
          </a:bodyPr>
          <a:lstStyle/>
          <a:p>
            <a:pPr algn="l"/>
            <a:r>
              <a:rPr lang="en-US" sz="3600" dirty="0"/>
              <a:t>Increase in Student Achievement</a:t>
            </a:r>
          </a:p>
        </p:txBody>
      </p:sp>
      <p:sp>
        <p:nvSpPr>
          <p:cNvPr id="5" name="Content Placeholder 4"/>
          <p:cNvSpPr>
            <a:spLocks noGrp="1"/>
          </p:cNvSpPr>
          <p:nvPr>
            <p:ph idx="1"/>
          </p:nvPr>
        </p:nvSpPr>
        <p:spPr>
          <a:xfrm>
            <a:off x="612648" y="1600200"/>
            <a:ext cx="8531352" cy="4495800"/>
          </a:xfrm>
        </p:spPr>
        <p:txBody>
          <a:bodyPr>
            <a:normAutofit/>
          </a:bodyPr>
          <a:lstStyle/>
          <a:p>
            <a:pPr>
              <a:lnSpc>
                <a:spcPct val="90000"/>
              </a:lnSpc>
            </a:pPr>
            <a:r>
              <a:rPr lang="en-US" sz="2800" dirty="0">
                <a:solidFill>
                  <a:srgbClr val="FFFF00"/>
                </a:solidFill>
              </a:rPr>
              <a:t>Identifying similarities and differences </a:t>
            </a:r>
            <a:r>
              <a:rPr lang="en-US" sz="2400" dirty="0"/>
              <a:t>(45% gain)</a:t>
            </a:r>
          </a:p>
          <a:p>
            <a:pPr>
              <a:lnSpc>
                <a:spcPct val="90000"/>
              </a:lnSpc>
            </a:pPr>
            <a:r>
              <a:rPr lang="en-US" sz="2800" dirty="0"/>
              <a:t>Summarizing and note-taking </a:t>
            </a:r>
            <a:r>
              <a:rPr lang="en-US" sz="2400" dirty="0"/>
              <a:t>(34% gain)</a:t>
            </a:r>
          </a:p>
          <a:p>
            <a:pPr>
              <a:lnSpc>
                <a:spcPct val="90000"/>
              </a:lnSpc>
            </a:pPr>
            <a:r>
              <a:rPr lang="en-US" sz="2800" dirty="0"/>
              <a:t>Reinforcing effort and providing recognition </a:t>
            </a:r>
            <a:r>
              <a:rPr lang="en-US" sz="2400" dirty="0"/>
              <a:t>(29% gain)</a:t>
            </a:r>
          </a:p>
          <a:p>
            <a:pPr>
              <a:lnSpc>
                <a:spcPct val="90000"/>
              </a:lnSpc>
            </a:pPr>
            <a:r>
              <a:rPr lang="en-US" sz="2800" dirty="0"/>
              <a:t>Homework and practice </a:t>
            </a:r>
            <a:r>
              <a:rPr lang="en-US" sz="2400" dirty="0"/>
              <a:t>(28% gain)</a:t>
            </a:r>
          </a:p>
          <a:p>
            <a:pPr>
              <a:lnSpc>
                <a:spcPct val="90000"/>
              </a:lnSpc>
            </a:pPr>
            <a:r>
              <a:rPr lang="en-US" sz="2800" dirty="0">
                <a:solidFill>
                  <a:srgbClr val="FFFF00"/>
                </a:solidFill>
              </a:rPr>
              <a:t>Nonlinguistic representation </a:t>
            </a:r>
            <a:r>
              <a:rPr lang="en-US" sz="2400" dirty="0"/>
              <a:t>(27% gain)</a:t>
            </a:r>
          </a:p>
          <a:p>
            <a:pPr>
              <a:lnSpc>
                <a:spcPct val="90000"/>
              </a:lnSpc>
            </a:pPr>
            <a:r>
              <a:rPr lang="en-US" sz="2800" dirty="0"/>
              <a:t>Cooperative learning </a:t>
            </a:r>
            <a:r>
              <a:rPr lang="en-US" sz="2400" dirty="0"/>
              <a:t>(27% gain)</a:t>
            </a:r>
          </a:p>
          <a:p>
            <a:pPr>
              <a:lnSpc>
                <a:spcPct val="90000"/>
              </a:lnSpc>
            </a:pPr>
            <a:r>
              <a:rPr lang="en-US" sz="2800" dirty="0"/>
              <a:t>Setting objectives and providing feedback </a:t>
            </a:r>
            <a:r>
              <a:rPr lang="en-US" sz="2400" dirty="0"/>
              <a:t>(23% gain)</a:t>
            </a:r>
          </a:p>
          <a:p>
            <a:pPr>
              <a:lnSpc>
                <a:spcPct val="90000"/>
              </a:lnSpc>
            </a:pPr>
            <a:r>
              <a:rPr lang="en-US" sz="2800" dirty="0"/>
              <a:t>Generating and testing hypothesis </a:t>
            </a:r>
            <a:r>
              <a:rPr lang="en-US" sz="2400" dirty="0"/>
              <a:t>(23% gain)</a:t>
            </a:r>
          </a:p>
          <a:p>
            <a:pPr>
              <a:lnSpc>
                <a:spcPct val="90000"/>
              </a:lnSpc>
            </a:pPr>
            <a:r>
              <a:rPr lang="en-US" sz="2800" dirty="0"/>
              <a:t>Questions, cues, and advance organizers </a:t>
            </a:r>
            <a:r>
              <a:rPr lang="en-US" sz="2400" dirty="0"/>
              <a:t>(22% gain)</a:t>
            </a:r>
          </a:p>
          <a:p>
            <a:pPr>
              <a:lnSpc>
                <a:spcPct val="90000"/>
              </a:lnSpc>
            </a:pPr>
            <a:endParaRPr lang="en-US" dirty="0"/>
          </a:p>
        </p:txBody>
      </p:sp>
      <p:sp>
        <p:nvSpPr>
          <p:cNvPr id="3" name="Footer Placeholder 2"/>
          <p:cNvSpPr>
            <a:spLocks noGrp="1"/>
          </p:cNvSpPr>
          <p:nvPr>
            <p:ph type="ftr" sz="quarter" idx="11"/>
          </p:nvPr>
        </p:nvSpPr>
        <p:spPr/>
        <p:txBody>
          <a:bodyPr/>
          <a:lstStyle/>
          <a:p>
            <a:r>
              <a:rPr lang="en-US" dirty="0">
                <a:solidFill>
                  <a:srgbClr val="DFDCB7"/>
                </a:solidFill>
              </a:rPr>
              <a:t>© LPdF</a:t>
            </a:r>
          </a:p>
        </p:txBody>
      </p:sp>
      <p:sp>
        <p:nvSpPr>
          <p:cNvPr id="7" name="Slide Number Placeholder 6"/>
          <p:cNvSpPr>
            <a:spLocks noGrp="1"/>
          </p:cNvSpPr>
          <p:nvPr>
            <p:ph type="sldNum" sz="quarter" idx="12"/>
          </p:nvPr>
        </p:nvSpPr>
        <p:spPr/>
        <p:txBody>
          <a:bodyPr/>
          <a:lstStyle/>
          <a:p>
            <a:fld id="{200FECA1-8F52-4428-8D50-2DEEAED9E31A}" type="slidenum">
              <a:rPr lang="en-US" smtClean="0"/>
              <a:pPr/>
              <a:t>127</a:t>
            </a:fld>
            <a:endParaRPr lang="en-US" dirty="0"/>
          </a:p>
        </p:txBody>
      </p:sp>
    </p:spTree>
    <p:extLst>
      <p:ext uri="{BB962C8B-B14F-4D97-AF65-F5344CB8AC3E}">
        <p14:creationId xmlns:p14="http://schemas.microsoft.com/office/powerpoint/2010/main" val="1814592049"/>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534400" cy="1219200"/>
          </a:xfrm>
        </p:spPr>
        <p:style>
          <a:lnRef idx="3">
            <a:schemeClr val="lt1"/>
          </a:lnRef>
          <a:fillRef idx="1">
            <a:schemeClr val="dk1"/>
          </a:fillRef>
          <a:effectRef idx="1">
            <a:schemeClr val="dk1"/>
          </a:effectRef>
          <a:fontRef idx="minor">
            <a:schemeClr val="lt1"/>
          </a:fontRef>
        </p:style>
        <p:txBody>
          <a:bodyPr>
            <a:normAutofit/>
          </a:bodyPr>
          <a:lstStyle/>
          <a:p>
            <a:r>
              <a:rPr lang="en-US" dirty="0"/>
              <a:t>Similarities and Differences </a:t>
            </a:r>
            <a:br>
              <a:rPr lang="en-US" dirty="0"/>
            </a:br>
            <a:r>
              <a:rPr lang="en-US" sz="3600" dirty="0"/>
              <a:t>(45% gain)</a:t>
            </a:r>
          </a:p>
        </p:txBody>
      </p:sp>
      <p:sp>
        <p:nvSpPr>
          <p:cNvPr id="3" name="Content Placeholder 2"/>
          <p:cNvSpPr>
            <a:spLocks noGrp="1"/>
          </p:cNvSpPr>
          <p:nvPr>
            <p:ph idx="1"/>
          </p:nvPr>
        </p:nvSpPr>
        <p:spPr/>
        <p:txBody>
          <a:bodyPr>
            <a:normAutofit/>
          </a:bodyPr>
          <a:lstStyle/>
          <a:p>
            <a:r>
              <a:rPr lang="en-US" sz="2600" dirty="0">
                <a:solidFill>
                  <a:srgbClr val="FFFF00"/>
                </a:solidFill>
              </a:rPr>
              <a:t>Comparing</a:t>
            </a:r>
          </a:p>
          <a:p>
            <a:pPr lvl="1"/>
            <a:r>
              <a:rPr lang="en-US" sz="2600" dirty="0"/>
              <a:t>Similarities and differences between or across things or ideas</a:t>
            </a:r>
          </a:p>
          <a:p>
            <a:pPr lvl="1"/>
            <a:r>
              <a:rPr lang="en-US" sz="2600" dirty="0"/>
              <a:t>Graphic organizers (Venn diagrams, matrices)</a:t>
            </a:r>
          </a:p>
          <a:p>
            <a:r>
              <a:rPr lang="en-US" sz="2600" dirty="0">
                <a:solidFill>
                  <a:srgbClr val="FFFF00"/>
                </a:solidFill>
              </a:rPr>
              <a:t>Classifying</a:t>
            </a:r>
          </a:p>
          <a:p>
            <a:pPr lvl="1"/>
            <a:r>
              <a:rPr lang="en-US" sz="2600" dirty="0"/>
              <a:t>Grouping things that are alike into categories based on their characteristics</a:t>
            </a:r>
          </a:p>
          <a:p>
            <a:pPr lvl="1"/>
            <a:r>
              <a:rPr lang="en-US" sz="2600" dirty="0"/>
              <a:t>Graphic organizers (matrices, webs)</a:t>
            </a:r>
          </a:p>
          <a:p>
            <a:r>
              <a:rPr lang="en-US" sz="2800" dirty="0">
                <a:solidFill>
                  <a:srgbClr val="FFFF00"/>
                </a:solidFill>
              </a:rPr>
              <a:t>Create similes and metaphors </a:t>
            </a:r>
          </a:p>
          <a:p>
            <a:pPr lvl="1"/>
            <a:r>
              <a:rPr lang="en-US" sz="2600" dirty="0"/>
              <a:t>Finding relationships between two topics</a:t>
            </a:r>
          </a:p>
        </p:txBody>
      </p:sp>
      <p:sp>
        <p:nvSpPr>
          <p:cNvPr id="4" name="Footer Placeholder 3"/>
          <p:cNvSpPr>
            <a:spLocks noGrp="1"/>
          </p:cNvSpPr>
          <p:nvPr>
            <p:ph type="ftr" sz="quarter" idx="11"/>
          </p:nvPr>
        </p:nvSpPr>
        <p:spPr/>
        <p:txBody>
          <a:bodyPr/>
          <a:lstStyle/>
          <a:p>
            <a:r>
              <a:rPr lang="en-US" dirty="0">
                <a:solidFill>
                  <a:srgbClr val="DFDCB7"/>
                </a:solidFill>
              </a:rPr>
              <a:t>© LPdF</a:t>
            </a:r>
          </a:p>
        </p:txBody>
      </p:sp>
      <p:sp>
        <p:nvSpPr>
          <p:cNvPr id="6" name="Slide Number Placeholder 5"/>
          <p:cNvSpPr>
            <a:spLocks noGrp="1"/>
          </p:cNvSpPr>
          <p:nvPr>
            <p:ph type="sldNum" sz="quarter" idx="12"/>
          </p:nvPr>
        </p:nvSpPr>
        <p:spPr/>
        <p:txBody>
          <a:bodyPr/>
          <a:lstStyle/>
          <a:p>
            <a:fld id="{200FECA1-8F52-4428-8D50-2DEEAED9E31A}" type="slidenum">
              <a:rPr lang="en-US" smtClean="0"/>
              <a:pPr/>
              <a:t>128</a:t>
            </a:fld>
            <a:endParaRPr lang="en-US" dirty="0"/>
          </a:p>
        </p:txBody>
      </p:sp>
    </p:spTree>
    <p:extLst>
      <p:ext uri="{BB962C8B-B14F-4D97-AF65-F5344CB8AC3E}">
        <p14:creationId xmlns:p14="http://schemas.microsoft.com/office/powerpoint/2010/main" val="2820681346"/>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B050"/>
          </a:solidFill>
        </p:spPr>
        <p:style>
          <a:lnRef idx="2">
            <a:schemeClr val="dk1">
              <a:shade val="50000"/>
            </a:schemeClr>
          </a:lnRef>
          <a:fillRef idx="1">
            <a:schemeClr val="dk1"/>
          </a:fillRef>
          <a:effectRef idx="0">
            <a:schemeClr val="dk1"/>
          </a:effectRef>
          <a:fontRef idx="minor">
            <a:schemeClr val="lt1"/>
          </a:fontRef>
        </p:style>
        <p:txBody>
          <a:bodyPr>
            <a:normAutofit/>
          </a:bodyPr>
          <a:lstStyle/>
          <a:p>
            <a:br>
              <a:rPr lang="en-US" dirty="0"/>
            </a:br>
            <a:r>
              <a:rPr lang="en-US" dirty="0"/>
              <a:t>Compare and contrast Activity</a:t>
            </a:r>
          </a:p>
        </p:txBody>
      </p:sp>
      <p:sp>
        <p:nvSpPr>
          <p:cNvPr id="5" name="Content Placeholder 4"/>
          <p:cNvSpPr>
            <a:spLocks noGrp="1"/>
          </p:cNvSpPr>
          <p:nvPr>
            <p:ph idx="1"/>
          </p:nvPr>
        </p:nvSpPr>
        <p:spPr/>
        <p:txBody>
          <a:bodyPr/>
          <a:lstStyle/>
          <a:p>
            <a:r>
              <a:rPr lang="en-US" sz="2800" dirty="0"/>
              <a:t>Eliminate words/phrases that do not belong </a:t>
            </a:r>
          </a:p>
          <a:p>
            <a:endParaRPr lang="en-US" dirty="0"/>
          </a:p>
          <a:p>
            <a:endParaRPr lang="en-US" dirty="0"/>
          </a:p>
        </p:txBody>
      </p:sp>
      <p:sp>
        <p:nvSpPr>
          <p:cNvPr id="3" name="Footer Placeholder 2"/>
          <p:cNvSpPr>
            <a:spLocks noGrp="1"/>
          </p:cNvSpPr>
          <p:nvPr>
            <p:ph type="ftr" sz="quarter" idx="11"/>
          </p:nvPr>
        </p:nvSpPr>
        <p:spPr/>
        <p:txBody>
          <a:bodyPr/>
          <a:lstStyle/>
          <a:p>
            <a:r>
              <a:rPr lang="en-US" dirty="0">
                <a:solidFill>
                  <a:srgbClr val="DFDCB7"/>
                </a:solidFill>
              </a:rPr>
              <a:t>© LPdF</a:t>
            </a:r>
          </a:p>
        </p:txBody>
      </p:sp>
      <p:sp>
        <p:nvSpPr>
          <p:cNvPr id="4" name="Slide Number Placeholder 3"/>
          <p:cNvSpPr>
            <a:spLocks noGrp="1"/>
          </p:cNvSpPr>
          <p:nvPr>
            <p:ph type="sldNum" sz="quarter" idx="12"/>
          </p:nvPr>
        </p:nvSpPr>
        <p:spPr/>
        <p:txBody>
          <a:bodyPr/>
          <a:lstStyle/>
          <a:p>
            <a:fld id="{200FECA1-8F52-4428-8D50-2DEEAED9E31A}" type="slidenum">
              <a:rPr lang="en-US" smtClean="0"/>
              <a:pPr/>
              <a:t>129</a:t>
            </a:fld>
            <a:endParaRPr lang="en-US" dirty="0"/>
          </a:p>
        </p:txBody>
      </p:sp>
      <p:graphicFrame>
        <p:nvGraphicFramePr>
          <p:cNvPr id="6" name="Table 5"/>
          <p:cNvGraphicFramePr>
            <a:graphicFrameLocks noGrp="1"/>
          </p:cNvGraphicFramePr>
          <p:nvPr>
            <p:extLst/>
          </p:nvPr>
        </p:nvGraphicFramePr>
        <p:xfrm>
          <a:off x="533400" y="2362200"/>
          <a:ext cx="7162800" cy="2626614"/>
        </p:xfrm>
        <a:graphic>
          <a:graphicData uri="http://schemas.openxmlformats.org/drawingml/2006/table">
            <a:tbl>
              <a:tblPr firstRow="1" bandRow="1">
                <a:tableStyleId>{F5AB1C69-6EDB-4FF4-983F-18BD219EF322}</a:tableStyleId>
              </a:tblPr>
              <a:tblGrid>
                <a:gridCol w="2387600">
                  <a:extLst>
                    <a:ext uri="{9D8B030D-6E8A-4147-A177-3AD203B41FA5}">
                      <a16:colId xmlns:a16="http://schemas.microsoft.com/office/drawing/2014/main" val="20000"/>
                    </a:ext>
                  </a:extLst>
                </a:gridCol>
                <a:gridCol w="2387600">
                  <a:extLst>
                    <a:ext uri="{9D8B030D-6E8A-4147-A177-3AD203B41FA5}">
                      <a16:colId xmlns:a16="http://schemas.microsoft.com/office/drawing/2014/main" val="20001"/>
                    </a:ext>
                  </a:extLst>
                </a:gridCol>
                <a:gridCol w="2387600">
                  <a:extLst>
                    <a:ext uri="{9D8B030D-6E8A-4147-A177-3AD203B41FA5}">
                      <a16:colId xmlns:a16="http://schemas.microsoft.com/office/drawing/2014/main" val="20002"/>
                    </a:ext>
                  </a:extLst>
                </a:gridCol>
              </a:tblGrid>
              <a:tr h="0">
                <a:tc gridSpan="3">
                  <a:txBody>
                    <a:bodyPr/>
                    <a:lstStyle/>
                    <a:p>
                      <a:pPr algn="ctr"/>
                      <a:r>
                        <a:rPr lang="en-US" sz="3000" dirty="0"/>
                        <a:t>“The Civil War”</a:t>
                      </a: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1951683">
                <a:tc>
                  <a:txBody>
                    <a:bodyPr/>
                    <a:lstStyle/>
                    <a:p>
                      <a:pPr>
                        <a:lnSpc>
                          <a:spcPct val="150000"/>
                        </a:lnSpc>
                      </a:pPr>
                      <a:r>
                        <a:rPr lang="en-US" sz="3000" dirty="0"/>
                        <a:t>conflict</a:t>
                      </a:r>
                    </a:p>
                    <a:p>
                      <a:pPr>
                        <a:lnSpc>
                          <a:spcPct val="150000"/>
                        </a:lnSpc>
                      </a:pPr>
                      <a:r>
                        <a:rPr lang="en-US" sz="3000" dirty="0"/>
                        <a:t>colonies</a:t>
                      </a:r>
                    </a:p>
                    <a:p>
                      <a:pPr>
                        <a:lnSpc>
                          <a:spcPct val="150000"/>
                        </a:lnSpc>
                      </a:pPr>
                      <a:r>
                        <a:rPr lang="en-US" sz="3000" dirty="0"/>
                        <a:t>north</a:t>
                      </a:r>
                    </a:p>
                  </a:txBody>
                  <a:tcPr>
                    <a:solidFill>
                      <a:schemeClr val="accent3">
                        <a:tint val="40000"/>
                      </a:schemeClr>
                    </a:solidFill>
                  </a:tcPr>
                </a:tc>
                <a:tc>
                  <a:txBody>
                    <a:bodyPr/>
                    <a:lstStyle/>
                    <a:p>
                      <a:pPr>
                        <a:lnSpc>
                          <a:spcPct val="150000"/>
                        </a:lnSpc>
                      </a:pPr>
                      <a:r>
                        <a:rPr lang="en-US" sz="3000" dirty="0"/>
                        <a:t>states</a:t>
                      </a:r>
                    </a:p>
                    <a:p>
                      <a:pPr>
                        <a:lnSpc>
                          <a:spcPct val="150000"/>
                        </a:lnSpc>
                      </a:pPr>
                      <a:r>
                        <a:rPr lang="en-US" sz="3000" dirty="0"/>
                        <a:t>emancipation</a:t>
                      </a:r>
                    </a:p>
                    <a:p>
                      <a:pPr>
                        <a:lnSpc>
                          <a:spcPct val="150000"/>
                        </a:lnSpc>
                      </a:pPr>
                      <a:r>
                        <a:rPr lang="en-US" sz="3000" dirty="0"/>
                        <a:t>west</a:t>
                      </a:r>
                    </a:p>
                  </a:txBody>
                  <a:tcPr/>
                </a:tc>
                <a:tc>
                  <a:txBody>
                    <a:bodyPr/>
                    <a:lstStyle/>
                    <a:p>
                      <a:pPr>
                        <a:lnSpc>
                          <a:spcPct val="150000"/>
                        </a:lnSpc>
                      </a:pPr>
                      <a:r>
                        <a:rPr lang="en-US" sz="3000" dirty="0"/>
                        <a:t>slavery</a:t>
                      </a:r>
                    </a:p>
                    <a:p>
                      <a:pPr>
                        <a:lnSpc>
                          <a:spcPct val="150000"/>
                        </a:lnSpc>
                      </a:pPr>
                      <a:r>
                        <a:rPr lang="en-US" sz="3000" dirty="0"/>
                        <a:t>secession</a:t>
                      </a:r>
                    </a:p>
                    <a:p>
                      <a:pPr>
                        <a:lnSpc>
                          <a:spcPct val="150000"/>
                        </a:lnSpc>
                      </a:pPr>
                      <a:r>
                        <a:rPr lang="en-US" sz="3000" dirty="0"/>
                        <a:t>minute men</a:t>
                      </a:r>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0135670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The standards have high expectations in language arts</a:t>
            </a:r>
          </a:p>
        </p:txBody>
      </p:sp>
      <p:sp>
        <p:nvSpPr>
          <p:cNvPr id="4" name="Content Placeholder 3"/>
          <p:cNvSpPr>
            <a:spLocks noGrp="1"/>
          </p:cNvSpPr>
          <p:nvPr>
            <p:ph idx="1"/>
          </p:nvPr>
        </p:nvSpPr>
        <p:spPr>
          <a:xfrm>
            <a:off x="558283" y="1828647"/>
            <a:ext cx="8302377" cy="2850963"/>
          </a:xfrm>
        </p:spPr>
        <p:txBody>
          <a:bodyPr>
            <a:normAutofit lnSpcReduction="10000"/>
          </a:bodyPr>
          <a:lstStyle/>
          <a:p>
            <a:r>
              <a:rPr lang="en-US" sz="3000" dirty="0">
                <a:solidFill>
                  <a:srgbClr val="FFFF00"/>
                </a:solidFill>
              </a:rPr>
              <a:t>Comprehend </a:t>
            </a:r>
            <a:r>
              <a:rPr lang="en-US" sz="3000" dirty="0"/>
              <a:t>and evaluate texts</a:t>
            </a:r>
          </a:p>
          <a:p>
            <a:r>
              <a:rPr lang="en-US" sz="3000" dirty="0">
                <a:solidFill>
                  <a:srgbClr val="FFFF00"/>
                </a:solidFill>
              </a:rPr>
              <a:t>Construct arguments </a:t>
            </a:r>
            <a:r>
              <a:rPr lang="en-US" sz="3000" dirty="0"/>
              <a:t>and </a:t>
            </a:r>
            <a:r>
              <a:rPr lang="en-US" sz="3000" dirty="0">
                <a:solidFill>
                  <a:srgbClr val="FFFF00"/>
                </a:solidFill>
              </a:rPr>
              <a:t>convey</a:t>
            </a:r>
            <a:r>
              <a:rPr lang="en-US" sz="3000" dirty="0"/>
              <a:t> intricate information</a:t>
            </a:r>
          </a:p>
          <a:p>
            <a:r>
              <a:rPr lang="en-US" sz="3000" dirty="0">
                <a:solidFill>
                  <a:srgbClr val="FFFF00"/>
                </a:solidFill>
              </a:rPr>
              <a:t>Adapt communication </a:t>
            </a:r>
            <a:r>
              <a:rPr lang="en-US" sz="3000" dirty="0"/>
              <a:t>to varying demands of audience, task, purpose, discipline</a:t>
            </a:r>
          </a:p>
          <a:p>
            <a:r>
              <a:rPr lang="en-US" sz="3000" dirty="0">
                <a:solidFill>
                  <a:srgbClr val="FFFF00"/>
                </a:solidFill>
              </a:rPr>
              <a:t>Understand other </a:t>
            </a:r>
            <a:r>
              <a:rPr lang="en-US" sz="3000" dirty="0"/>
              <a:t>perspectives and cultures</a:t>
            </a:r>
          </a:p>
          <a:p>
            <a:endParaRPr lang="en-US" sz="3000" dirty="0"/>
          </a:p>
        </p:txBody>
      </p:sp>
      <p:sp>
        <p:nvSpPr>
          <p:cNvPr id="2" name="Footer Placeholder 1"/>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cs typeface="+mn-cs"/>
              </a:rPr>
              <a:t>© LPdF</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BCDCC1-03B1-46A2-9A8C-C40CE598E7E6}" type="slidenum">
              <a:rPr kumimoji="0" lang="en-US" altLang="zh-CN" sz="9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altLang="zh-CN" sz="9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cs typeface="+mn-cs"/>
            </a:endParaRPr>
          </a:p>
        </p:txBody>
      </p:sp>
      <p:sp>
        <p:nvSpPr>
          <p:cNvPr id="7" name="TextBox 6"/>
          <p:cNvSpPr txBox="1"/>
          <p:nvPr/>
        </p:nvSpPr>
        <p:spPr>
          <a:xfrm>
            <a:off x="1831833" y="4829670"/>
            <a:ext cx="6682680" cy="138499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rbel" panose="020B0503020204020204"/>
                <a:ea typeface="+mn-ea"/>
                <a:cs typeface="+mn-cs"/>
              </a:rPr>
              <a:t>Which have underlying expectations of skills in phonology, morphology and syntax, semantics and pragmatics </a:t>
            </a:r>
          </a:p>
        </p:txBody>
      </p:sp>
    </p:spTree>
    <p:extLst>
      <p:ext uri="{BB962C8B-B14F-4D97-AF65-F5344CB8AC3E}">
        <p14:creationId xmlns:p14="http://schemas.microsoft.com/office/powerpoint/2010/main" val="708160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Paraphrasing is a form of compare and contrast</a:t>
            </a:r>
          </a:p>
        </p:txBody>
      </p:sp>
      <p:sp>
        <p:nvSpPr>
          <p:cNvPr id="8" name="Content Placeholder 7"/>
          <p:cNvSpPr>
            <a:spLocks noGrp="1"/>
          </p:cNvSpPr>
          <p:nvPr>
            <p:ph idx="1"/>
          </p:nvPr>
        </p:nvSpPr>
        <p:spPr/>
        <p:txBody>
          <a:bodyPr>
            <a:normAutofit/>
          </a:bodyPr>
          <a:lstStyle/>
          <a:p>
            <a:r>
              <a:rPr lang="en-US" sz="3600" dirty="0"/>
              <a:t>Identify synonyms for words/phrases  </a:t>
            </a:r>
          </a:p>
          <a:p>
            <a:r>
              <a:rPr lang="en-US" sz="3600" dirty="0"/>
              <a:t>Identify words that are unimportant (cross out)</a:t>
            </a:r>
          </a:p>
        </p:txBody>
      </p:sp>
      <p:sp>
        <p:nvSpPr>
          <p:cNvPr id="6" name="Footer Placeholder 5"/>
          <p:cNvSpPr>
            <a:spLocks noGrp="1"/>
          </p:cNvSpPr>
          <p:nvPr>
            <p:ph type="ftr" sz="quarter" idx="11"/>
          </p:nvPr>
        </p:nvSpPr>
        <p:spPr/>
        <p:txBody>
          <a:bodyPr/>
          <a:lstStyle/>
          <a:p>
            <a:r>
              <a:rPr lang="en-US" dirty="0">
                <a:solidFill>
                  <a:srgbClr val="DFDCB7"/>
                </a:solidFill>
              </a:rPr>
              <a:t>© LPdF</a:t>
            </a:r>
          </a:p>
        </p:txBody>
      </p:sp>
      <p:sp>
        <p:nvSpPr>
          <p:cNvPr id="5" name="Slide Number Placeholder 4"/>
          <p:cNvSpPr>
            <a:spLocks noGrp="1"/>
          </p:cNvSpPr>
          <p:nvPr>
            <p:ph type="sldNum" sz="quarter" idx="12"/>
          </p:nvPr>
        </p:nvSpPr>
        <p:spPr/>
        <p:txBody>
          <a:bodyPr/>
          <a:lstStyle/>
          <a:p>
            <a:fld id="{200FECA1-8F52-4428-8D50-2DEEAED9E31A}" type="slidenum">
              <a:rPr lang="en-US" smtClean="0"/>
              <a:pPr/>
              <a:t>130</a:t>
            </a:fld>
            <a:endParaRPr lang="en-US" dirty="0"/>
          </a:p>
        </p:txBody>
      </p:sp>
      <p:sp>
        <p:nvSpPr>
          <p:cNvPr id="9" name="Content Placeholder 8"/>
          <p:cNvSpPr>
            <a:spLocks noGrp="1"/>
          </p:cNvSpPr>
          <p:nvPr>
            <p:ph sz="half" idx="4294967295"/>
          </p:nvPr>
        </p:nvSpPr>
        <p:spPr>
          <a:xfrm>
            <a:off x="5105400" y="1371600"/>
            <a:ext cx="4038600" cy="4681538"/>
          </a:xfrm>
        </p:spPr>
        <p:txBody>
          <a:bodyPr/>
          <a:lstStyle/>
          <a:p>
            <a:endParaRPr lang="en-US" dirty="0"/>
          </a:p>
          <a:p>
            <a:endParaRPr lang="en-US" dirty="0"/>
          </a:p>
        </p:txBody>
      </p:sp>
    </p:spTree>
    <p:extLst>
      <p:ext uri="{BB962C8B-B14F-4D97-AF65-F5344CB8AC3E}">
        <p14:creationId xmlns:p14="http://schemas.microsoft.com/office/powerpoint/2010/main" val="117045610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Nonlinguistic representation results in 27% gain in learning </a:t>
            </a:r>
            <a:r>
              <a:rPr lang="en-US" sz="3100" dirty="0"/>
              <a:t>(Marzano)</a:t>
            </a:r>
          </a:p>
        </p:txBody>
      </p:sp>
      <p:sp>
        <p:nvSpPr>
          <p:cNvPr id="3" name="Content Placeholder 2"/>
          <p:cNvSpPr>
            <a:spLocks noGrp="1"/>
          </p:cNvSpPr>
          <p:nvPr>
            <p:ph idx="1"/>
          </p:nvPr>
        </p:nvSpPr>
        <p:spPr/>
        <p:txBody>
          <a:bodyPr>
            <a:normAutofit lnSpcReduction="10000"/>
          </a:bodyPr>
          <a:lstStyle/>
          <a:p>
            <a:r>
              <a:rPr lang="en-US" sz="2800" dirty="0"/>
              <a:t>Graphic representations</a:t>
            </a:r>
          </a:p>
          <a:p>
            <a:pPr lvl="1"/>
            <a:r>
              <a:rPr lang="en-US" sz="2800" dirty="0"/>
              <a:t>Web organizer, time-sequence patterns, cause-effect patterns</a:t>
            </a:r>
          </a:p>
          <a:p>
            <a:r>
              <a:rPr lang="en-US" sz="2800" dirty="0"/>
              <a:t>Physical models</a:t>
            </a:r>
          </a:p>
          <a:p>
            <a:r>
              <a:rPr lang="en-US" sz="2800" dirty="0"/>
              <a:t>Mental pictures/stories</a:t>
            </a:r>
          </a:p>
          <a:p>
            <a:r>
              <a:rPr lang="en-US" sz="2800" dirty="0"/>
              <a:t>Drawing pictures and pictographs</a:t>
            </a:r>
          </a:p>
          <a:p>
            <a:r>
              <a:rPr lang="en-US" sz="2800" dirty="0"/>
              <a:t>Engaging in kinesthetic activity</a:t>
            </a:r>
          </a:p>
          <a:p>
            <a:r>
              <a:rPr lang="en-US" sz="2800" dirty="0"/>
              <a:t>Gains in vocabulary</a:t>
            </a:r>
          </a:p>
          <a:p>
            <a:pPr lvl="1"/>
            <a:r>
              <a:rPr lang="en-US" sz="2800" dirty="0"/>
              <a:t>37% over using definitions </a:t>
            </a:r>
          </a:p>
          <a:p>
            <a:pPr lvl="1"/>
            <a:r>
              <a:rPr lang="en-US" sz="2800" dirty="0"/>
              <a:t>21% over generating sentences</a:t>
            </a:r>
          </a:p>
          <a:p>
            <a:endParaRPr lang="en-US" dirty="0"/>
          </a:p>
        </p:txBody>
      </p:sp>
      <p:sp>
        <p:nvSpPr>
          <p:cNvPr id="4" name="Footer Placeholder 3"/>
          <p:cNvSpPr>
            <a:spLocks noGrp="1"/>
          </p:cNvSpPr>
          <p:nvPr>
            <p:ph type="ftr" sz="quarter" idx="11"/>
          </p:nvPr>
        </p:nvSpPr>
        <p:spPr/>
        <p:txBody>
          <a:bodyPr/>
          <a:lstStyle/>
          <a:p>
            <a:r>
              <a:rPr lang="en-US" dirty="0">
                <a:solidFill>
                  <a:srgbClr val="DFDCB7"/>
                </a:solidFill>
              </a:rPr>
              <a:t>© LPdF</a:t>
            </a:r>
          </a:p>
        </p:txBody>
      </p:sp>
      <p:sp>
        <p:nvSpPr>
          <p:cNvPr id="6" name="Slide Number Placeholder 5"/>
          <p:cNvSpPr>
            <a:spLocks noGrp="1"/>
          </p:cNvSpPr>
          <p:nvPr>
            <p:ph type="sldNum" sz="quarter" idx="12"/>
          </p:nvPr>
        </p:nvSpPr>
        <p:spPr/>
        <p:txBody>
          <a:bodyPr/>
          <a:lstStyle/>
          <a:p>
            <a:fld id="{200FECA1-8F52-4428-8D50-2DEEAED9E31A}" type="slidenum">
              <a:rPr lang="en-US" smtClean="0"/>
              <a:pPr/>
              <a:t>131</a:t>
            </a:fld>
            <a:endParaRPr lang="en-US" dirty="0"/>
          </a:p>
        </p:txBody>
      </p:sp>
    </p:spTree>
    <p:extLst>
      <p:ext uri="{BB962C8B-B14F-4D97-AF65-F5344CB8AC3E}">
        <p14:creationId xmlns:p14="http://schemas.microsoft.com/office/powerpoint/2010/main" val="3693623655"/>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normAutofit fontScale="90000"/>
          </a:bodyPr>
          <a:lstStyle/>
          <a:p>
            <a:r>
              <a:rPr lang="en-US" dirty="0"/>
              <a:t>Vocabulary Instruction</a:t>
            </a:r>
            <a:br>
              <a:rPr lang="en-US" dirty="0"/>
            </a:br>
            <a:r>
              <a:rPr lang="en-US" dirty="0"/>
              <a:t>templates</a:t>
            </a:r>
          </a:p>
        </p:txBody>
      </p:sp>
      <p:sp>
        <p:nvSpPr>
          <p:cNvPr id="7" name="Subtitle 6"/>
          <p:cNvSpPr>
            <a:spLocks noGrp="1"/>
          </p:cNvSpPr>
          <p:nvPr>
            <p:ph type="subTitle" idx="1"/>
          </p:nvPr>
        </p:nvSpPr>
        <p:spPr/>
        <p:txBody>
          <a:bodyPr/>
          <a:lstStyle/>
          <a:p>
            <a:endParaRPr lang="en-US" dirty="0"/>
          </a:p>
        </p:txBody>
      </p:sp>
      <p:sp>
        <p:nvSpPr>
          <p:cNvPr id="4" name="Footer Placeholder 3"/>
          <p:cNvSpPr>
            <a:spLocks noGrp="1"/>
          </p:cNvSpPr>
          <p:nvPr>
            <p:ph type="ftr" sz="quarter" idx="11"/>
          </p:nvPr>
        </p:nvSpPr>
        <p:spPr/>
        <p:txBody>
          <a:bodyPr/>
          <a:lstStyle/>
          <a:p>
            <a:r>
              <a:rPr lang="en-US" dirty="0">
                <a:solidFill>
                  <a:srgbClr val="DFDCB7"/>
                </a:solidFill>
              </a:rPr>
              <a:t>© LPdF</a:t>
            </a:r>
          </a:p>
        </p:txBody>
      </p:sp>
      <p:sp>
        <p:nvSpPr>
          <p:cNvPr id="5" name="Slide Number Placeholder 4"/>
          <p:cNvSpPr>
            <a:spLocks noGrp="1"/>
          </p:cNvSpPr>
          <p:nvPr>
            <p:ph type="sldNum" sz="quarter" idx="12"/>
          </p:nvPr>
        </p:nvSpPr>
        <p:spPr/>
        <p:txBody>
          <a:bodyPr/>
          <a:lstStyle/>
          <a:p>
            <a:fld id="{200FECA1-8F52-4428-8D50-2DEEAED9E31A}" type="slidenum">
              <a:rPr lang="en-US" smtClean="0"/>
              <a:pPr/>
              <a:t>132</a:t>
            </a:fld>
            <a:endParaRPr lang="en-US" dirty="0"/>
          </a:p>
        </p:txBody>
      </p:sp>
    </p:spTree>
    <p:extLst>
      <p:ext uri="{BB962C8B-B14F-4D97-AF65-F5344CB8AC3E}">
        <p14:creationId xmlns:p14="http://schemas.microsoft.com/office/powerpoint/2010/main" val="20227985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Frayer Model </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871297807"/>
              </p:ext>
            </p:extLst>
          </p:nvPr>
        </p:nvGraphicFramePr>
        <p:xfrm>
          <a:off x="1066800" y="1371600"/>
          <a:ext cx="6196013" cy="36036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oter Placeholder 3"/>
          <p:cNvSpPr>
            <a:spLocks noGrp="1"/>
          </p:cNvSpPr>
          <p:nvPr>
            <p:ph type="ftr" sz="quarter" idx="11"/>
          </p:nvPr>
        </p:nvSpPr>
        <p:spPr/>
        <p:txBody>
          <a:bodyPr/>
          <a:lstStyle/>
          <a:p>
            <a:r>
              <a:rPr lang="en-US" dirty="0">
                <a:solidFill>
                  <a:srgbClr val="DFDCB7"/>
                </a:solidFill>
              </a:rPr>
              <a:t>© LPdF</a:t>
            </a:r>
          </a:p>
        </p:txBody>
      </p:sp>
      <p:sp>
        <p:nvSpPr>
          <p:cNvPr id="5" name="Slide Number Placeholder 4"/>
          <p:cNvSpPr>
            <a:spLocks noGrp="1"/>
          </p:cNvSpPr>
          <p:nvPr>
            <p:ph type="sldNum" sz="quarter" idx="12"/>
          </p:nvPr>
        </p:nvSpPr>
        <p:spPr/>
        <p:txBody>
          <a:bodyPr/>
          <a:lstStyle/>
          <a:p>
            <a:fld id="{651FC063-5EA9-49AF-AFAF-D68C9E82B23B}" type="slidenum">
              <a:rPr lang="en-US" smtClean="0"/>
              <a:pPr/>
              <a:t>133</a:t>
            </a:fld>
            <a:endParaRPr lang="en-US" dirty="0"/>
          </a:p>
        </p:txBody>
      </p:sp>
      <p:sp>
        <p:nvSpPr>
          <p:cNvPr id="3" name="TextBox 2"/>
          <p:cNvSpPr txBox="1"/>
          <p:nvPr/>
        </p:nvSpPr>
        <p:spPr>
          <a:xfrm>
            <a:off x="1066800" y="6172200"/>
            <a:ext cx="5791200" cy="369332"/>
          </a:xfrm>
          <a:prstGeom prst="rect">
            <a:avLst/>
          </a:prstGeom>
          <a:noFill/>
        </p:spPr>
        <p:txBody>
          <a:bodyPr wrap="square" rtlCol="0">
            <a:spAutoFit/>
          </a:bodyPr>
          <a:lstStyle/>
          <a:p>
            <a:r>
              <a:rPr lang="en-US" dirty="0"/>
              <a:t>Created</a:t>
            </a:r>
            <a:r>
              <a:rPr lang="en-US" dirty="0">
                <a:solidFill>
                  <a:srgbClr val="2F2B20"/>
                </a:solidFill>
              </a:rPr>
              <a:t> </a:t>
            </a:r>
            <a:r>
              <a:rPr lang="en-US" dirty="0"/>
              <a:t>by Dorothy Frayer, University of Wisconsin</a:t>
            </a:r>
          </a:p>
        </p:txBody>
      </p:sp>
    </p:spTree>
    <p:extLst>
      <p:ext uri="{BB962C8B-B14F-4D97-AF65-F5344CB8AC3E}">
        <p14:creationId xmlns:p14="http://schemas.microsoft.com/office/powerpoint/2010/main" val="390107822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490453877"/>
              </p:ext>
            </p:extLst>
          </p:nvPr>
        </p:nvGraphicFramePr>
        <p:xfrm>
          <a:off x="685800" y="1828800"/>
          <a:ext cx="7772400" cy="3886200"/>
        </p:xfrm>
        <a:graphic>
          <a:graphicData uri="http://schemas.openxmlformats.org/drawingml/2006/table">
            <a:tbl>
              <a:tblPr/>
              <a:tblGrid>
                <a:gridCol w="1943100">
                  <a:extLst>
                    <a:ext uri="{9D8B030D-6E8A-4147-A177-3AD203B41FA5}">
                      <a16:colId xmlns:a16="http://schemas.microsoft.com/office/drawing/2014/main" val="20000"/>
                    </a:ext>
                  </a:extLst>
                </a:gridCol>
                <a:gridCol w="1943100">
                  <a:extLst>
                    <a:ext uri="{9D8B030D-6E8A-4147-A177-3AD203B41FA5}">
                      <a16:colId xmlns:a16="http://schemas.microsoft.com/office/drawing/2014/main" val="20001"/>
                    </a:ext>
                  </a:extLst>
                </a:gridCol>
                <a:gridCol w="1943100">
                  <a:extLst>
                    <a:ext uri="{9D8B030D-6E8A-4147-A177-3AD203B41FA5}">
                      <a16:colId xmlns:a16="http://schemas.microsoft.com/office/drawing/2014/main" val="20002"/>
                    </a:ext>
                  </a:extLst>
                </a:gridCol>
                <a:gridCol w="1943100">
                  <a:extLst>
                    <a:ext uri="{9D8B030D-6E8A-4147-A177-3AD203B41FA5}">
                      <a16:colId xmlns:a16="http://schemas.microsoft.com/office/drawing/2014/main" val="20003"/>
                    </a:ext>
                  </a:extLst>
                </a:gridCol>
              </a:tblGrid>
              <a:tr h="1726842">
                <a:tc>
                  <a:txBody>
                    <a:bodyPr/>
                    <a:lstStyle/>
                    <a:p>
                      <a:pPr marL="0" marR="0" algn="ctr">
                        <a:lnSpc>
                          <a:spcPct val="115000"/>
                        </a:lnSpc>
                        <a:spcBef>
                          <a:spcPts val="0"/>
                        </a:spcBef>
                        <a:spcAft>
                          <a:spcPts val="0"/>
                        </a:spcAft>
                      </a:pPr>
                      <a:r>
                        <a:rPr lang="en-US" sz="1800" dirty="0">
                          <a:latin typeface="Century Gothic"/>
                          <a:ea typeface="Calibri"/>
                          <a:cs typeface="Times New Roman"/>
                        </a:rPr>
                        <a:t>Prefix</a:t>
                      </a:r>
                      <a:endParaRPr lang="en-US"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latin typeface="Century Gothic"/>
                          <a:ea typeface="Calibri"/>
                          <a:cs typeface="Times New Roman"/>
                        </a:rPr>
                        <a:t>Root Word</a:t>
                      </a:r>
                      <a:endParaRPr lang="en-US"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latin typeface="Century Gothic"/>
                          <a:ea typeface="Calibri"/>
                          <a:cs typeface="Times New Roman"/>
                        </a:rPr>
                        <a:t>Suffix</a:t>
                      </a:r>
                      <a:endParaRPr lang="en-US"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latin typeface="Century Gothic"/>
                          <a:ea typeface="Calibri"/>
                          <a:cs typeface="Times New Roman"/>
                        </a:rPr>
                        <a:t>Pa</a:t>
                      </a:r>
                      <a:r>
                        <a:rPr lang="en-US" sz="1800" dirty="0">
                          <a:solidFill>
                            <a:schemeClr val="tx1"/>
                          </a:solidFill>
                          <a:latin typeface="Century Gothic"/>
                          <a:ea typeface="Calibri"/>
                          <a:cs typeface="Times New Roman"/>
                        </a:rPr>
                        <a:t>r</a:t>
                      </a:r>
                      <a:r>
                        <a:rPr lang="en-US" sz="1800" dirty="0">
                          <a:latin typeface="Century Gothic"/>
                          <a:ea typeface="Calibri"/>
                          <a:cs typeface="Times New Roman"/>
                        </a:rPr>
                        <a:t>t of Speech</a:t>
                      </a:r>
                      <a:endParaRPr lang="en-US"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092558">
                <a:tc gridSpan="4">
                  <a:txBody>
                    <a:bodyPr/>
                    <a:lstStyle/>
                    <a:p>
                      <a:pPr marL="0" marR="0" algn="l">
                        <a:lnSpc>
                          <a:spcPct val="115000"/>
                        </a:lnSpc>
                        <a:spcBef>
                          <a:spcPts val="0"/>
                        </a:spcBef>
                        <a:spcAft>
                          <a:spcPts val="0"/>
                        </a:spcAft>
                      </a:pPr>
                      <a:r>
                        <a:rPr lang="en-US" sz="1800" dirty="0">
                          <a:latin typeface="Century Gothic"/>
                          <a:ea typeface="Calibri"/>
                          <a:cs typeface="Times New Roman"/>
                        </a:rPr>
                        <a:t>Description:</a:t>
                      </a:r>
                    </a:p>
                    <a:p>
                      <a:pPr marL="0" marR="0" algn="ctr">
                        <a:lnSpc>
                          <a:spcPct val="115000"/>
                        </a:lnSpc>
                        <a:spcBef>
                          <a:spcPts val="0"/>
                        </a:spcBef>
                        <a:spcAft>
                          <a:spcPts val="0"/>
                        </a:spcAft>
                      </a:pPr>
                      <a:endParaRPr lang="en-US" sz="1800" dirty="0">
                        <a:latin typeface="Calibri"/>
                        <a:ea typeface="Calibri"/>
                        <a:cs typeface="Times New Roman"/>
                      </a:endParaRPr>
                    </a:p>
                    <a:p>
                      <a:pPr marL="0" marR="0" algn="l">
                        <a:lnSpc>
                          <a:spcPct val="115000"/>
                        </a:lnSpc>
                        <a:spcBef>
                          <a:spcPts val="0"/>
                        </a:spcBef>
                        <a:spcAft>
                          <a:spcPts val="0"/>
                        </a:spcAft>
                      </a:pPr>
                      <a:r>
                        <a:rPr lang="en-US" sz="1800" dirty="0">
                          <a:latin typeface="Century Gothic"/>
                          <a:ea typeface="Calibri"/>
                          <a:cs typeface="Times New Roman"/>
                        </a:rPr>
                        <a:t>Word History:  </a:t>
                      </a:r>
                      <a:endParaRPr lang="en-US"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1066800">
                <a:tc>
                  <a:txBody>
                    <a:bodyPr/>
                    <a:lstStyle/>
                    <a:p>
                      <a:pPr marL="0" marR="0" algn="ctr">
                        <a:lnSpc>
                          <a:spcPct val="115000"/>
                        </a:lnSpc>
                        <a:spcBef>
                          <a:spcPts val="0"/>
                        </a:spcBef>
                        <a:spcAft>
                          <a:spcPts val="0"/>
                        </a:spcAft>
                      </a:pPr>
                      <a:r>
                        <a:rPr lang="en-US" sz="1800" dirty="0">
                          <a:latin typeface="Century Gothic"/>
                          <a:ea typeface="Calibri"/>
                          <a:cs typeface="Times New Roman"/>
                        </a:rPr>
                        <a:t>Synonym</a:t>
                      </a:r>
                      <a:endParaRPr lang="en-US"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latin typeface="Century Gothic"/>
                          <a:ea typeface="Calibri"/>
                          <a:cs typeface="Times New Roman"/>
                        </a:rPr>
                        <a:t>Antonym</a:t>
                      </a:r>
                      <a:endParaRPr lang="en-US"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latin typeface="Century Gothic"/>
                          <a:ea typeface="Calibri"/>
                          <a:cs typeface="Times New Roman"/>
                        </a:rPr>
                        <a:t>Example</a:t>
                      </a:r>
                      <a:endParaRPr lang="en-US"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latin typeface="Century Gothic"/>
                          <a:ea typeface="Calibri"/>
                          <a:cs typeface="Times New Roman"/>
                        </a:rPr>
                        <a:t>Picture</a:t>
                      </a:r>
                      <a:endParaRPr lang="en-US"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pic>
        <p:nvPicPr>
          <p:cNvPr id="6" name="Picture 5" descr="C:\Documents and Settings\powerdefurea\Local Settings\Temporary Internet Files\Content.IE5\0L0JNWMT\MC900320104[1].wmf"/>
          <p:cNvPicPr/>
          <p:nvPr/>
        </p:nvPicPr>
        <p:blipFill>
          <a:blip r:embed="rId2" cstate="print"/>
          <a:srcRect/>
          <a:stretch>
            <a:fillRect/>
          </a:stretch>
        </p:blipFill>
        <p:spPr bwMode="auto">
          <a:xfrm>
            <a:off x="381000" y="560194"/>
            <a:ext cx="1295400" cy="762000"/>
          </a:xfrm>
          <a:prstGeom prst="rect">
            <a:avLst/>
          </a:prstGeom>
          <a:noFill/>
          <a:ln w="9525">
            <a:noFill/>
            <a:miter lim="800000"/>
            <a:headEnd/>
            <a:tailEnd/>
          </a:ln>
        </p:spPr>
      </p:pic>
      <p:sp>
        <p:nvSpPr>
          <p:cNvPr id="11266" name="Text Box 2"/>
          <p:cNvSpPr txBox="1">
            <a:spLocks noChangeArrowheads="1"/>
          </p:cNvSpPr>
          <p:nvPr/>
        </p:nvSpPr>
        <p:spPr bwMode="auto">
          <a:xfrm>
            <a:off x="2514600" y="762000"/>
            <a:ext cx="3646488" cy="941387"/>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ts val="1000"/>
              </a:spcAft>
            </a:pPr>
            <a:r>
              <a:rPr lang="en-US" b="1" dirty="0">
                <a:solidFill>
                  <a:srgbClr val="2F2B20"/>
                </a:solidFill>
              </a:rPr>
              <a:t>WORD:  ______________________</a:t>
            </a:r>
          </a:p>
          <a:p>
            <a:pPr algn="ctr">
              <a:spcAft>
                <a:spcPts val="1000"/>
              </a:spcAft>
            </a:pPr>
            <a:r>
              <a:rPr lang="en-US" dirty="0">
                <a:solidFill>
                  <a:srgbClr val="2F2B20"/>
                </a:solidFill>
                <a:latin typeface="Century Gothic"/>
                <a:ea typeface="Calibri"/>
                <a:cs typeface="Times New Roman"/>
              </a:rPr>
              <a:t>Rating:  1 2 3 4   </a:t>
            </a:r>
          </a:p>
          <a:p>
            <a:pPr fontAlgn="base">
              <a:spcBef>
                <a:spcPct val="0"/>
              </a:spcBef>
              <a:spcAft>
                <a:spcPts val="1000"/>
              </a:spcAft>
            </a:pPr>
            <a:endParaRPr lang="en-US" b="1" dirty="0">
              <a:solidFill>
                <a:srgbClr val="2F2B20"/>
              </a:solidFill>
            </a:endParaRPr>
          </a:p>
          <a:p>
            <a:pPr fontAlgn="base">
              <a:spcBef>
                <a:spcPct val="0"/>
              </a:spcBef>
              <a:spcAft>
                <a:spcPts val="1000"/>
              </a:spcAft>
            </a:pPr>
            <a:endParaRPr lang="en-US" b="1" dirty="0">
              <a:solidFill>
                <a:srgbClr val="2F2B20"/>
              </a:solidFill>
              <a:latin typeface="Times New Roman" pitchFamily="18" charset="0"/>
            </a:endParaRPr>
          </a:p>
          <a:p>
            <a:pPr fontAlgn="base">
              <a:spcBef>
                <a:spcPct val="0"/>
              </a:spcBef>
              <a:spcAft>
                <a:spcPct val="0"/>
              </a:spcAft>
            </a:pPr>
            <a:endParaRPr lang="en-US" dirty="0">
              <a:solidFill>
                <a:srgbClr val="2F2B20"/>
              </a:solidFill>
              <a:latin typeface="Arial" pitchFamily="34" charset="0"/>
            </a:endParaRPr>
          </a:p>
        </p:txBody>
      </p:sp>
      <p:sp>
        <p:nvSpPr>
          <p:cNvPr id="11267" name="Rectangle 3"/>
          <p:cNvSpPr>
            <a:spLocks noChangeArrowheads="1"/>
          </p:cNvSpPr>
          <p:nvPr/>
        </p:nvSpPr>
        <p:spPr bwMode="auto">
          <a:xfrm>
            <a:off x="0" y="152400"/>
            <a:ext cx="7086600"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r" fontAlgn="base">
              <a:spcBef>
                <a:spcPct val="0"/>
              </a:spcBef>
              <a:spcAft>
                <a:spcPct val="0"/>
              </a:spcAft>
            </a:pPr>
            <a:r>
              <a:rPr lang="en-US" sz="3600" dirty="0">
                <a:ea typeface="Calibri" pitchFamily="34" charset="0"/>
                <a:cs typeface="Times New Roman" pitchFamily="18" charset="0"/>
              </a:rPr>
              <a:t>WORD</a:t>
            </a:r>
            <a:r>
              <a:rPr lang="en-US" sz="2000" dirty="0">
                <a:ea typeface="Calibri" pitchFamily="34" charset="0"/>
                <a:cs typeface="Times New Roman" pitchFamily="18" charset="0"/>
              </a:rPr>
              <a:t> </a:t>
            </a:r>
            <a:r>
              <a:rPr lang="en-US" sz="3600" dirty="0">
                <a:ea typeface="Calibri" pitchFamily="34" charset="0"/>
                <a:cs typeface="Times New Roman" pitchFamily="18" charset="0"/>
              </a:rPr>
              <a:t>INVESTIGATION</a:t>
            </a:r>
            <a:endParaRPr lang="en-US" dirty="0">
              <a:latin typeface="Arial" pitchFamily="34" charset="0"/>
            </a:endParaRPr>
          </a:p>
        </p:txBody>
      </p:sp>
      <p:sp>
        <p:nvSpPr>
          <p:cNvPr id="10" name="TextBox 9"/>
          <p:cNvSpPr txBox="1"/>
          <p:nvPr/>
        </p:nvSpPr>
        <p:spPr>
          <a:xfrm>
            <a:off x="209550" y="6323469"/>
            <a:ext cx="4953000" cy="215444"/>
          </a:xfrm>
          <a:prstGeom prst="rect">
            <a:avLst/>
          </a:prstGeom>
          <a:noFill/>
        </p:spPr>
        <p:txBody>
          <a:bodyPr wrap="square" rtlCol="0">
            <a:spAutoFit/>
          </a:bodyPr>
          <a:lstStyle/>
          <a:p>
            <a:r>
              <a:rPr lang="en-US" sz="800" dirty="0">
                <a:ea typeface="Calibri" pitchFamily="34" charset="0"/>
                <a:cs typeface="Times New Roman" pitchFamily="18" charset="0"/>
              </a:rPr>
              <a:t>LPdF:  adapted from Tompkins, G.E. (2006).  </a:t>
            </a:r>
            <a:r>
              <a:rPr lang="en-US" sz="800" i="1" dirty="0">
                <a:ea typeface="Calibri" pitchFamily="34" charset="0"/>
                <a:cs typeface="Times New Roman" pitchFamily="18" charset="0"/>
              </a:rPr>
              <a:t>Literacy for the 21</a:t>
            </a:r>
            <a:r>
              <a:rPr lang="en-US" sz="800" i="1" baseline="30000" dirty="0">
                <a:ea typeface="Calibri" pitchFamily="34" charset="0"/>
                <a:cs typeface="Times New Roman" pitchFamily="18" charset="0"/>
              </a:rPr>
              <a:t>st</a:t>
            </a:r>
            <a:r>
              <a:rPr lang="en-US" sz="800" i="1" dirty="0">
                <a:ea typeface="Calibri" pitchFamily="34" charset="0"/>
                <a:cs typeface="Times New Roman" pitchFamily="18" charset="0"/>
              </a:rPr>
              <a:t> Century (4</a:t>
            </a:r>
            <a:r>
              <a:rPr lang="en-US" sz="800" i="1" baseline="30000" dirty="0">
                <a:ea typeface="Calibri" pitchFamily="34" charset="0"/>
                <a:cs typeface="Times New Roman" pitchFamily="18" charset="0"/>
              </a:rPr>
              <a:t>th</a:t>
            </a:r>
            <a:r>
              <a:rPr lang="en-US" sz="800" i="1" dirty="0">
                <a:ea typeface="Calibri" pitchFamily="34" charset="0"/>
                <a:cs typeface="Times New Roman" pitchFamily="18" charset="0"/>
              </a:rPr>
              <a:t> ed).  Columbus:  Pearson</a:t>
            </a:r>
            <a:endParaRPr lang="en-US" sz="800" dirty="0"/>
          </a:p>
        </p:txBody>
      </p:sp>
      <p:sp>
        <p:nvSpPr>
          <p:cNvPr id="8" name="Footer Placeholder 7"/>
          <p:cNvSpPr>
            <a:spLocks noGrp="1"/>
          </p:cNvSpPr>
          <p:nvPr>
            <p:ph type="ftr" sz="quarter" idx="11"/>
          </p:nvPr>
        </p:nvSpPr>
        <p:spPr/>
        <p:txBody>
          <a:bodyPr/>
          <a:lstStyle/>
          <a:p>
            <a:r>
              <a:rPr lang="en-US" dirty="0">
                <a:solidFill>
                  <a:srgbClr val="DFDCB7"/>
                </a:solidFill>
              </a:rPr>
              <a:t>© LPdF</a:t>
            </a:r>
          </a:p>
        </p:txBody>
      </p:sp>
      <p:sp>
        <p:nvSpPr>
          <p:cNvPr id="7" name="Slide Number Placeholder 6"/>
          <p:cNvSpPr>
            <a:spLocks noGrp="1"/>
          </p:cNvSpPr>
          <p:nvPr>
            <p:ph type="sldNum" sz="quarter" idx="12"/>
          </p:nvPr>
        </p:nvSpPr>
        <p:spPr/>
        <p:txBody>
          <a:bodyPr/>
          <a:lstStyle/>
          <a:p>
            <a:fld id="{A4454ACD-BF4F-4CCB-9428-4AEB3B2E17AA}" type="slidenum">
              <a:rPr lang="en-US" smtClean="0"/>
              <a:pPr/>
              <a:t>134</a:t>
            </a:fld>
            <a:endParaRPr lang="en-US" dirty="0"/>
          </a:p>
        </p:txBody>
      </p:sp>
    </p:spTree>
    <p:extLst>
      <p:ext uri="{BB962C8B-B14F-4D97-AF65-F5344CB8AC3E}">
        <p14:creationId xmlns:p14="http://schemas.microsoft.com/office/powerpoint/2010/main" val="76335490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3">
            <a:schemeClr val="lt1"/>
          </a:lnRef>
          <a:fillRef idx="1">
            <a:schemeClr val="dk1"/>
          </a:fillRef>
          <a:effectRef idx="1">
            <a:schemeClr val="dk1"/>
          </a:effectRef>
          <a:fontRef idx="minor">
            <a:schemeClr val="lt1"/>
          </a:fontRef>
        </p:style>
        <p:txBody>
          <a:bodyPr/>
          <a:lstStyle/>
          <a:p>
            <a:r>
              <a:rPr lang="en-US" dirty="0"/>
              <a:t>Rate knowledge of the word</a:t>
            </a:r>
          </a:p>
        </p:txBody>
      </p:sp>
      <p:sp>
        <p:nvSpPr>
          <p:cNvPr id="5" name="Content Placeholder 4"/>
          <p:cNvSpPr>
            <a:spLocks noGrp="1"/>
          </p:cNvSpPr>
          <p:nvPr>
            <p:ph idx="1"/>
          </p:nvPr>
        </p:nvSpPr>
        <p:spPr/>
        <p:txBody>
          <a:bodyPr>
            <a:normAutofit/>
          </a:bodyPr>
          <a:lstStyle/>
          <a:p>
            <a:pPr marL="514350" indent="-514350">
              <a:buFont typeface="+mj-lt"/>
              <a:buAutoNum type="arabicPeriod"/>
            </a:pPr>
            <a:r>
              <a:rPr lang="en-US" sz="3200" dirty="0"/>
              <a:t>Have never heard of the word before</a:t>
            </a:r>
          </a:p>
          <a:p>
            <a:pPr marL="514350" indent="-514350">
              <a:buFont typeface="+mj-lt"/>
              <a:buAutoNum type="arabicPeriod"/>
            </a:pPr>
            <a:r>
              <a:rPr lang="en-US" sz="3200" dirty="0"/>
              <a:t>Have heard of the word, but don’t know what it means</a:t>
            </a:r>
          </a:p>
          <a:p>
            <a:pPr marL="514350" indent="-514350">
              <a:buFont typeface="+mj-lt"/>
              <a:buAutoNum type="arabicPeriod"/>
            </a:pPr>
            <a:r>
              <a:rPr lang="en-US" sz="3200" dirty="0"/>
              <a:t>Could figure out the word in a sentence</a:t>
            </a:r>
          </a:p>
          <a:p>
            <a:pPr marL="514350" indent="-514350">
              <a:buFont typeface="+mj-lt"/>
              <a:buAutoNum type="arabicPeriod"/>
            </a:pPr>
            <a:r>
              <a:rPr lang="en-US" sz="3200" dirty="0"/>
              <a:t>Know the word and can explain it</a:t>
            </a:r>
          </a:p>
        </p:txBody>
      </p:sp>
      <p:sp>
        <p:nvSpPr>
          <p:cNvPr id="3" name="Footer Placeholder 2"/>
          <p:cNvSpPr>
            <a:spLocks noGrp="1"/>
          </p:cNvSpPr>
          <p:nvPr>
            <p:ph type="ftr" sz="quarter" idx="11"/>
          </p:nvPr>
        </p:nvSpPr>
        <p:spPr/>
        <p:txBody>
          <a:bodyPr/>
          <a:lstStyle/>
          <a:p>
            <a:r>
              <a:rPr lang="en-US" dirty="0">
                <a:solidFill>
                  <a:srgbClr val="DFDCB7"/>
                </a:solidFill>
              </a:rPr>
              <a:t>© LPdF</a:t>
            </a:r>
          </a:p>
        </p:txBody>
      </p:sp>
      <p:sp>
        <p:nvSpPr>
          <p:cNvPr id="4" name="Slide Number Placeholder 3"/>
          <p:cNvSpPr>
            <a:spLocks noGrp="1"/>
          </p:cNvSpPr>
          <p:nvPr>
            <p:ph type="sldNum" sz="quarter" idx="12"/>
          </p:nvPr>
        </p:nvSpPr>
        <p:spPr/>
        <p:txBody>
          <a:bodyPr/>
          <a:lstStyle/>
          <a:p>
            <a:fld id="{200FECA1-8F52-4428-8D50-2DEEAED9E31A}" type="slidenum">
              <a:rPr lang="en-US" smtClean="0"/>
              <a:pPr/>
              <a:t>135</a:t>
            </a:fld>
            <a:endParaRPr lang="en-US" dirty="0"/>
          </a:p>
        </p:txBody>
      </p:sp>
    </p:spTree>
    <p:extLst>
      <p:ext uri="{BB962C8B-B14F-4D97-AF65-F5344CB8AC3E}">
        <p14:creationId xmlns:p14="http://schemas.microsoft.com/office/powerpoint/2010/main" val="1751954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endParaRPr lang="en-US" dirty="0"/>
          </a:p>
        </p:txBody>
      </p:sp>
      <p:sp>
        <p:nvSpPr>
          <p:cNvPr id="5" name="Content Placeholder 4"/>
          <p:cNvSpPr>
            <a:spLocks noGrp="1"/>
          </p:cNvSpPr>
          <p:nvPr>
            <p:ph sz="half" idx="1"/>
          </p:nvPr>
        </p:nvSpPr>
        <p:spPr>
          <a:xfrm>
            <a:off x="457200" y="1825625"/>
            <a:ext cx="4151712" cy="4351338"/>
          </a:xfrm>
        </p:spPr>
        <p:txBody>
          <a:bodyPr>
            <a:normAutofit/>
          </a:bodyPr>
          <a:lstStyle/>
          <a:p>
            <a:pPr marL="114300" indent="0">
              <a:buNone/>
            </a:pPr>
            <a:r>
              <a:rPr lang="en-US" sz="3600" b="1" dirty="0">
                <a:solidFill>
                  <a:schemeClr val="accent5">
                    <a:lumMod val="75000"/>
                  </a:schemeClr>
                </a:solidFill>
              </a:rPr>
              <a:t>What New Ideas do You Have?</a:t>
            </a:r>
          </a:p>
        </p:txBody>
      </p:sp>
      <p:sp>
        <p:nvSpPr>
          <p:cNvPr id="8" name="Content Placeholder 7"/>
          <p:cNvSpPr>
            <a:spLocks noGrp="1"/>
          </p:cNvSpPr>
          <p:nvPr>
            <p:ph sz="half" idx="2"/>
          </p:nvPr>
        </p:nvSpPr>
        <p:spPr/>
        <p:txBody>
          <a:bodyPr/>
          <a:lstStyle/>
          <a:p>
            <a:endParaRPr lang="en-US" dirty="0"/>
          </a:p>
        </p:txBody>
      </p:sp>
      <p:sp>
        <p:nvSpPr>
          <p:cNvPr id="3" name="Footer Placeholder 2"/>
          <p:cNvSpPr>
            <a:spLocks noGrp="1"/>
          </p:cNvSpPr>
          <p:nvPr>
            <p:ph type="ftr" sz="quarter" idx="11"/>
          </p:nvPr>
        </p:nvSpPr>
        <p:spPr/>
        <p:txBody>
          <a:bodyPr/>
          <a:lstStyle/>
          <a:p>
            <a:r>
              <a:rPr lang="en-US" dirty="0">
                <a:solidFill>
                  <a:srgbClr val="DFDCB7"/>
                </a:solidFill>
              </a:rPr>
              <a:t>© LPdF</a:t>
            </a:r>
          </a:p>
        </p:txBody>
      </p:sp>
      <p:sp>
        <p:nvSpPr>
          <p:cNvPr id="4" name="Slide Number Placeholder 3"/>
          <p:cNvSpPr>
            <a:spLocks noGrp="1"/>
          </p:cNvSpPr>
          <p:nvPr>
            <p:ph type="sldNum" sz="quarter" idx="12"/>
          </p:nvPr>
        </p:nvSpPr>
        <p:spPr/>
        <p:txBody>
          <a:bodyPr/>
          <a:lstStyle/>
          <a:p>
            <a:fld id="{200FECA1-8F52-4428-8D50-2DEEAED9E31A}" type="slidenum">
              <a:rPr lang="en-US" smtClean="0"/>
              <a:pPr/>
              <a:t>136</a:t>
            </a:fld>
            <a:endParaRPr lang="en-US" dirty="0"/>
          </a:p>
        </p:txBody>
      </p:sp>
      <p:pic>
        <p:nvPicPr>
          <p:cNvPr id="5122" name="Picture 2" descr="C:\Users\powerdefurea\AppData\Local\Microsoft\Windows\Temporary Internet Files\Content.IE5\3U8MVZVD\MP900442488[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8912" y="457200"/>
            <a:ext cx="3751509" cy="533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916303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b="1" dirty="0">
                <a:solidFill>
                  <a:schemeClr val="tx1"/>
                </a:solidFill>
              </a:rPr>
              <a:t>A Few Content-Specific Examples</a:t>
            </a:r>
          </a:p>
        </p:txBody>
      </p:sp>
      <p:sp>
        <p:nvSpPr>
          <p:cNvPr id="2" name="Content Placeholder 1"/>
          <p:cNvSpPr>
            <a:spLocks noGrp="1"/>
          </p:cNvSpPr>
          <p:nvPr>
            <p:ph idx="1"/>
          </p:nvPr>
        </p:nvSpPr>
        <p:spPr/>
        <p:txBody>
          <a:bodyPr>
            <a:normAutofit/>
          </a:bodyPr>
          <a:lstStyle/>
          <a:p>
            <a:r>
              <a:rPr lang="en-US" sz="2800" dirty="0"/>
              <a:t>Fun with Maps and Thermometers (with thanks to Andrea Brewer)</a:t>
            </a:r>
          </a:p>
          <a:p>
            <a:pPr lvl="1"/>
            <a:r>
              <a:rPr lang="en-US" sz="2800" dirty="0"/>
              <a:t>Following directions</a:t>
            </a:r>
          </a:p>
          <a:p>
            <a:pPr lvl="1"/>
            <a:r>
              <a:rPr lang="en-US" sz="2800" dirty="0"/>
              <a:t>Supporting social studies and science Tier 3 vocabulary</a:t>
            </a:r>
          </a:p>
          <a:p>
            <a:pPr lvl="1"/>
            <a:endParaRPr lang="en-US" sz="2800" dirty="0"/>
          </a:p>
          <a:p>
            <a:r>
              <a:rPr lang="en-US" sz="3200" dirty="0"/>
              <a:t>Phoneme drill sheet using map-reading skills and Tier2 and 3 vocabulary</a:t>
            </a:r>
          </a:p>
        </p:txBody>
      </p:sp>
      <p:sp>
        <p:nvSpPr>
          <p:cNvPr id="4" name="Footer Placeholder 3"/>
          <p:cNvSpPr>
            <a:spLocks noGrp="1"/>
          </p:cNvSpPr>
          <p:nvPr>
            <p:ph type="ftr" sz="quarter" idx="11"/>
          </p:nvPr>
        </p:nvSpPr>
        <p:spPr/>
        <p:txBody>
          <a:bodyPr/>
          <a:lstStyle/>
          <a:p>
            <a:r>
              <a:rPr lang="en-US" dirty="0">
                <a:solidFill>
                  <a:srgbClr val="DFDCB7"/>
                </a:solidFill>
              </a:rPr>
              <a:t>© LPdF</a:t>
            </a:r>
          </a:p>
        </p:txBody>
      </p:sp>
      <p:sp>
        <p:nvSpPr>
          <p:cNvPr id="5" name="Slide Number Placeholder 4"/>
          <p:cNvSpPr>
            <a:spLocks noGrp="1"/>
          </p:cNvSpPr>
          <p:nvPr>
            <p:ph type="sldNum" sz="quarter" idx="12"/>
          </p:nvPr>
        </p:nvSpPr>
        <p:spPr/>
        <p:txBody>
          <a:bodyPr/>
          <a:lstStyle/>
          <a:p>
            <a:fld id="{200FECA1-8F52-4428-8D50-2DEEAED9E31A}" type="slidenum">
              <a:rPr lang="en-US" smtClean="0"/>
              <a:pPr/>
              <a:t>137</a:t>
            </a:fld>
            <a:endParaRPr lang="en-US" dirty="0"/>
          </a:p>
        </p:txBody>
      </p:sp>
    </p:spTree>
    <p:extLst>
      <p:ext uri="{BB962C8B-B14F-4D97-AF65-F5344CB8AC3E}">
        <p14:creationId xmlns:p14="http://schemas.microsoft.com/office/powerpoint/2010/main" val="132860021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l="10938" t="10417" r="9375" b="6250"/>
          <a:stretch>
            <a:fillRect/>
          </a:stretch>
        </p:blipFill>
        <p:spPr bwMode="auto">
          <a:xfrm>
            <a:off x="0" y="0"/>
            <a:ext cx="9144000" cy="6096000"/>
          </a:xfrm>
          <a:prstGeom prst="rect">
            <a:avLst/>
          </a:prstGeom>
          <a:noFill/>
          <a:ln w="9525">
            <a:noFill/>
            <a:miter lim="800000"/>
            <a:headEnd/>
            <a:tailEnd/>
          </a:ln>
        </p:spPr>
      </p:pic>
      <p:sp>
        <p:nvSpPr>
          <p:cNvPr id="6" name="TextBox 5"/>
          <p:cNvSpPr txBox="1"/>
          <p:nvPr/>
        </p:nvSpPr>
        <p:spPr>
          <a:xfrm>
            <a:off x="1066800" y="6019800"/>
            <a:ext cx="6679199" cy="646331"/>
          </a:xfrm>
          <a:prstGeom prst="rect">
            <a:avLst/>
          </a:prstGeom>
          <a:noFill/>
        </p:spPr>
        <p:txBody>
          <a:bodyPr wrap="square" rtlCol="0">
            <a:spAutoFit/>
          </a:bodyPr>
          <a:lstStyle/>
          <a:p>
            <a:r>
              <a:rPr lang="en-US" b="1" dirty="0">
                <a:solidFill>
                  <a:srgbClr val="2F2B20"/>
                </a:solidFill>
              </a:rPr>
              <a:t>Retrieved from:  </a:t>
            </a:r>
            <a:r>
              <a:rPr lang="en-US" b="1" dirty="0">
                <a:solidFill>
                  <a:srgbClr val="0070C0"/>
                </a:solidFill>
                <a:hlinkClick r:id="rId3"/>
              </a:rPr>
              <a:t>www.naturalhistoryonthenet.com</a:t>
            </a:r>
            <a:endParaRPr lang="en-US" b="1" dirty="0">
              <a:solidFill>
                <a:srgbClr val="0070C0"/>
              </a:solidFill>
            </a:endParaRPr>
          </a:p>
          <a:p>
            <a:r>
              <a:rPr lang="en-US" b="1" dirty="0">
                <a:solidFill>
                  <a:srgbClr val="2F2B20"/>
                </a:solidFill>
              </a:rPr>
              <a:t>  </a:t>
            </a:r>
          </a:p>
        </p:txBody>
      </p:sp>
      <p:pic>
        <p:nvPicPr>
          <p:cNvPr id="1026" name="Picture 2"/>
          <p:cNvPicPr>
            <a:picLocks noChangeAspect="1" noChangeArrowheads="1"/>
          </p:cNvPicPr>
          <p:nvPr/>
        </p:nvPicPr>
        <p:blipFill>
          <a:blip r:embed="rId4" cstate="print"/>
          <a:srcRect l="5469" t="12500" r="6250" b="17708"/>
          <a:stretch>
            <a:fillRect/>
          </a:stretch>
        </p:blipFill>
        <p:spPr bwMode="auto">
          <a:xfrm>
            <a:off x="304800" y="381000"/>
            <a:ext cx="8610600" cy="5105400"/>
          </a:xfrm>
          <a:prstGeom prst="rect">
            <a:avLst/>
          </a:prstGeom>
          <a:noFill/>
          <a:ln w="9525">
            <a:noFill/>
            <a:miter lim="800000"/>
            <a:headEnd/>
            <a:tailEnd/>
          </a:ln>
        </p:spPr>
      </p:pic>
      <p:sp>
        <p:nvSpPr>
          <p:cNvPr id="5" name="Footer Placeholder 4"/>
          <p:cNvSpPr>
            <a:spLocks noGrp="1"/>
          </p:cNvSpPr>
          <p:nvPr>
            <p:ph type="ftr" sz="quarter" idx="11"/>
          </p:nvPr>
        </p:nvSpPr>
        <p:spPr/>
        <p:txBody>
          <a:bodyPr/>
          <a:lstStyle/>
          <a:p>
            <a:r>
              <a:rPr lang="en-US" dirty="0">
                <a:solidFill>
                  <a:srgbClr val="DFDCB7"/>
                </a:solidFill>
              </a:rPr>
              <a:t>© LPdF</a:t>
            </a:r>
          </a:p>
        </p:txBody>
      </p:sp>
      <p:sp>
        <p:nvSpPr>
          <p:cNvPr id="8" name="Slide Number Placeholder 7"/>
          <p:cNvSpPr>
            <a:spLocks noGrp="1"/>
          </p:cNvSpPr>
          <p:nvPr>
            <p:ph type="sldNum" sz="quarter" idx="12"/>
          </p:nvPr>
        </p:nvSpPr>
        <p:spPr/>
        <p:txBody>
          <a:bodyPr/>
          <a:lstStyle/>
          <a:p>
            <a:fld id="{200FECA1-8F52-4428-8D50-2DEEAED9E31A}" type="slidenum">
              <a:rPr lang="en-US" smtClean="0"/>
              <a:pPr/>
              <a:t>138</a:t>
            </a:fld>
            <a:endParaRPr lang="en-US" dirty="0"/>
          </a:p>
        </p:txBody>
      </p:sp>
      <p:sp>
        <p:nvSpPr>
          <p:cNvPr id="2" name="TextBox 1"/>
          <p:cNvSpPr txBox="1"/>
          <p:nvPr/>
        </p:nvSpPr>
        <p:spPr>
          <a:xfrm>
            <a:off x="3962400" y="3996770"/>
            <a:ext cx="5181600" cy="2092881"/>
          </a:xfrm>
          <a:prstGeom prst="rect">
            <a:avLst/>
          </a:prstGeom>
          <a:solidFill>
            <a:schemeClr val="accent5">
              <a:lumMod val="20000"/>
              <a:lumOff val="80000"/>
            </a:schemeClr>
          </a:solidFill>
          <a:ln>
            <a:solidFill>
              <a:schemeClr val="accent6">
                <a:lumMod val="75000"/>
              </a:schemeClr>
            </a:solidFill>
          </a:ln>
        </p:spPr>
        <p:txBody>
          <a:bodyPr wrap="square" rtlCol="0">
            <a:spAutoFit/>
          </a:bodyPr>
          <a:lstStyle/>
          <a:p>
            <a:pPr>
              <a:buNone/>
            </a:pPr>
            <a:r>
              <a:rPr lang="en-US" sz="2600" dirty="0">
                <a:solidFill>
                  <a:schemeClr val="bg1"/>
                </a:solidFill>
              </a:rPr>
              <a:t>Draw a red circle around China, a red triangle around India, and a red rectangle around the United States.</a:t>
            </a:r>
          </a:p>
          <a:p>
            <a:pPr lvl="1"/>
            <a:r>
              <a:rPr lang="en-US" sz="2600" dirty="0">
                <a:solidFill>
                  <a:schemeClr val="bg1"/>
                </a:solidFill>
              </a:rPr>
              <a:t>What continent are India and China located on?</a:t>
            </a:r>
          </a:p>
        </p:txBody>
      </p:sp>
    </p:spTree>
    <p:extLst>
      <p:ext uri="{BB962C8B-B14F-4D97-AF65-F5344CB8AC3E}">
        <p14:creationId xmlns:p14="http://schemas.microsoft.com/office/powerpoint/2010/main" val="1334535117"/>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DFDCB7"/>
                </a:solidFill>
              </a:rPr>
              <a:t>© LPdF</a:t>
            </a:r>
          </a:p>
        </p:txBody>
      </p:sp>
      <p:sp>
        <p:nvSpPr>
          <p:cNvPr id="6" name="Slide Number Placeholder 5"/>
          <p:cNvSpPr>
            <a:spLocks noGrp="1"/>
          </p:cNvSpPr>
          <p:nvPr>
            <p:ph type="sldNum" sz="quarter" idx="12"/>
          </p:nvPr>
        </p:nvSpPr>
        <p:spPr/>
        <p:txBody>
          <a:bodyPr/>
          <a:lstStyle/>
          <a:p>
            <a:fld id="{200FECA1-8F52-4428-8D50-2DEEAED9E31A}" type="slidenum">
              <a:rPr lang="en-US" smtClean="0"/>
              <a:pPr/>
              <a:t>139</a:t>
            </a:fld>
            <a:endParaRPr lang="en-US" dirty="0"/>
          </a:p>
        </p:txBody>
      </p:sp>
      <p:pic>
        <p:nvPicPr>
          <p:cNvPr id="1026" name="Picture 2"/>
          <p:cNvPicPr>
            <a:picLocks noGrp="1" noChangeAspect="1" noChangeArrowheads="1"/>
          </p:cNvPicPr>
          <p:nvPr>
            <p:ph idx="4294967295"/>
          </p:nvPr>
        </p:nvPicPr>
        <p:blipFill>
          <a:blip r:embed="rId2" cstate="print"/>
          <a:srcRect l="4054" t="12885" r="22973" b="25854"/>
          <a:stretch>
            <a:fillRect/>
          </a:stretch>
        </p:blipFill>
        <p:spPr bwMode="auto">
          <a:xfrm>
            <a:off x="0" y="228600"/>
            <a:ext cx="7924800" cy="4989513"/>
          </a:xfrm>
          <a:prstGeom prst="rect">
            <a:avLst/>
          </a:prstGeom>
          <a:noFill/>
          <a:ln w="9525">
            <a:solidFill>
              <a:schemeClr val="tx2"/>
            </a:solidFill>
            <a:miter lim="800000"/>
            <a:headEnd/>
            <a:tailEnd/>
          </a:ln>
          <a:effectLst>
            <a:outerShdw blurRad="50800" dist="38100" dir="16200000" rotWithShape="0">
              <a:prstClr val="black">
                <a:alpha val="40000"/>
              </a:prstClr>
            </a:outerShdw>
          </a:effectLst>
        </p:spPr>
      </p:pic>
      <p:sp>
        <p:nvSpPr>
          <p:cNvPr id="3" name="TextBox 2"/>
          <p:cNvSpPr txBox="1"/>
          <p:nvPr/>
        </p:nvSpPr>
        <p:spPr>
          <a:xfrm>
            <a:off x="304800" y="5715000"/>
            <a:ext cx="7696200" cy="646331"/>
          </a:xfrm>
          <a:prstGeom prst="rect">
            <a:avLst/>
          </a:prstGeom>
          <a:noFill/>
        </p:spPr>
        <p:txBody>
          <a:bodyPr wrap="square" rtlCol="0">
            <a:spAutoFit/>
          </a:bodyPr>
          <a:lstStyle/>
          <a:p>
            <a:r>
              <a:rPr lang="en-US" dirty="0">
                <a:solidFill>
                  <a:srgbClr val="2F2B20"/>
                </a:solidFill>
              </a:rPr>
              <a:t>Retrieved from: </a:t>
            </a:r>
            <a:r>
              <a:rPr lang="en-US" dirty="0">
                <a:solidFill>
                  <a:srgbClr val="2F2B20"/>
                </a:solidFill>
                <a:hlinkClick r:id="rId3"/>
              </a:rPr>
              <a:t>http://www.teachervision.fen.com/measurement/printable/44638.html</a:t>
            </a:r>
            <a:endParaRPr lang="en-US" dirty="0">
              <a:solidFill>
                <a:srgbClr val="2F2B20"/>
              </a:solidFill>
            </a:endParaRPr>
          </a:p>
        </p:txBody>
      </p:sp>
      <p:sp>
        <p:nvSpPr>
          <p:cNvPr id="2" name="TextBox 1"/>
          <p:cNvSpPr txBox="1"/>
          <p:nvPr/>
        </p:nvSpPr>
        <p:spPr>
          <a:xfrm>
            <a:off x="3928905" y="4077505"/>
            <a:ext cx="4629150" cy="1754326"/>
          </a:xfrm>
          <a:prstGeom prst="rect">
            <a:avLst/>
          </a:prstGeom>
          <a:solidFill>
            <a:schemeClr val="accent5">
              <a:lumMod val="40000"/>
              <a:lumOff val="60000"/>
            </a:schemeClr>
          </a:solidFill>
          <a:ln>
            <a:solidFill>
              <a:schemeClr val="accent6">
                <a:lumMod val="75000"/>
              </a:schemeClr>
            </a:solidFill>
          </a:ln>
        </p:spPr>
        <p:txBody>
          <a:bodyPr wrap="square" rtlCol="0">
            <a:spAutoFit/>
          </a:bodyPr>
          <a:lstStyle/>
          <a:p>
            <a:r>
              <a:rPr lang="en-US" dirty="0">
                <a:solidFill>
                  <a:schemeClr val="bg1"/>
                </a:solidFill>
              </a:rPr>
              <a:t>With the red marker, on the third thermometer indicate 70 degrees Fahrenheit and on the fourth thermometer indicate 10 degrees Fahrenheit.</a:t>
            </a:r>
          </a:p>
          <a:p>
            <a:r>
              <a:rPr lang="en-US" dirty="0">
                <a:solidFill>
                  <a:schemeClr val="bg1"/>
                </a:solidFill>
              </a:rPr>
              <a:t>Which thermometer shows the warmest temperature?</a:t>
            </a:r>
          </a:p>
        </p:txBody>
      </p:sp>
    </p:spTree>
    <p:extLst>
      <p:ext uri="{BB962C8B-B14F-4D97-AF65-F5344CB8AC3E}">
        <p14:creationId xmlns:p14="http://schemas.microsoft.com/office/powerpoint/2010/main" val="2323429391"/>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Are the standards appropriate?</a:t>
            </a:r>
          </a:p>
        </p:txBody>
      </p:sp>
      <p:sp>
        <p:nvSpPr>
          <p:cNvPr id="7" name="Content Placeholder 6"/>
          <p:cNvSpPr>
            <a:spLocks noGrp="1"/>
          </p:cNvSpPr>
          <p:nvPr>
            <p:ph sz="half" idx="1"/>
          </p:nvPr>
        </p:nvSpPr>
        <p:spPr>
          <a:xfrm>
            <a:off x="628650" y="1981201"/>
            <a:ext cx="3200400" cy="3429000"/>
          </a:xfrm>
          <a:prstGeom prst="rect">
            <a:avLst/>
          </a:prstGeom>
          <a:solidFill>
            <a:schemeClr val="tx2">
              <a:lumMod val="40000"/>
              <a:lumOff val="60000"/>
            </a:schemeClr>
          </a:solidFill>
        </p:spPr>
        <p:txBody>
          <a:bodyPr/>
          <a:lstStyle/>
          <a:p>
            <a:r>
              <a:rPr lang="en-US" sz="2800" dirty="0">
                <a:solidFill>
                  <a:schemeClr val="bg1"/>
                </a:solidFill>
              </a:rPr>
              <a:t>Laura Justice comments that the ELA standards are more developmentally appropriate than prior state standards.</a:t>
            </a:r>
          </a:p>
        </p:txBody>
      </p:sp>
      <p:sp>
        <p:nvSpPr>
          <p:cNvPr id="8" name="Content Placeholder 7"/>
          <p:cNvSpPr>
            <a:spLocks noGrp="1"/>
          </p:cNvSpPr>
          <p:nvPr>
            <p:ph sz="half" idx="2"/>
          </p:nvPr>
        </p:nvSpPr>
        <p:spPr>
          <a:xfrm>
            <a:off x="4857750" y="1968641"/>
            <a:ext cx="3200400" cy="3519264"/>
          </a:xfrm>
          <a:prstGeom prst="rect">
            <a:avLst/>
          </a:prstGeom>
          <a:solidFill>
            <a:schemeClr val="tx2">
              <a:lumMod val="40000"/>
              <a:lumOff val="60000"/>
            </a:schemeClr>
          </a:solidFill>
        </p:spPr>
        <p:txBody>
          <a:bodyPr>
            <a:normAutofit fontScale="92500" lnSpcReduction="10000"/>
          </a:bodyPr>
          <a:lstStyle/>
          <a:p>
            <a:pPr marL="0" indent="0">
              <a:buNone/>
            </a:pPr>
            <a:r>
              <a:rPr lang="en-US" sz="2800" dirty="0">
                <a:solidFill>
                  <a:schemeClr val="bg1"/>
                </a:solidFill>
              </a:rPr>
              <a:t>Larry Ainsworth notes that the ELA standards (in comparison with prior standards) are </a:t>
            </a:r>
          </a:p>
          <a:p>
            <a:r>
              <a:rPr lang="en-US" sz="2800" dirty="0">
                <a:solidFill>
                  <a:schemeClr val="bg1"/>
                </a:solidFill>
              </a:rPr>
              <a:t>Clearer (improved clarity and specificity)</a:t>
            </a:r>
          </a:p>
          <a:p>
            <a:r>
              <a:rPr lang="en-US" sz="2800" dirty="0">
                <a:solidFill>
                  <a:schemeClr val="bg1"/>
                </a:solidFill>
              </a:rPr>
              <a:t>Higher (increased rigor)</a:t>
            </a:r>
          </a:p>
          <a:p>
            <a:endParaRPr lang="en-US" dirty="0">
              <a:solidFill>
                <a:schemeClr val="bg1"/>
              </a:solidFill>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cs typeface="+mn-cs"/>
              </a:rPr>
              <a:t>© LPdF</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BCDCC1-03B1-46A2-9A8C-C40CE598E7E6}" type="slidenum">
              <a:rPr kumimoji="0" lang="en-US" altLang="zh-CN" sz="9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altLang="zh-CN" sz="9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cs typeface="+mn-cs"/>
            </a:endParaRPr>
          </a:p>
        </p:txBody>
      </p:sp>
    </p:spTree>
    <p:extLst>
      <p:ext uri="{BB962C8B-B14F-4D97-AF65-F5344CB8AC3E}">
        <p14:creationId xmlns:p14="http://schemas.microsoft.com/office/powerpoint/2010/main" val="3435019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bg/>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P spid="8" grpId="0" build="p"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910705458"/>
              </p:ext>
            </p:extLst>
          </p:nvPr>
        </p:nvGraphicFramePr>
        <p:xfrm>
          <a:off x="609600" y="2057400"/>
          <a:ext cx="7696200" cy="4084320"/>
        </p:xfrm>
        <a:graphic>
          <a:graphicData uri="http://schemas.openxmlformats.org/drawingml/2006/table">
            <a:tbl>
              <a:tblPr firstRow="1" bandRow="1">
                <a:tableStyleId>{2D5ABB26-0587-4C30-8999-92F81FD0307C}</a:tableStyleId>
              </a:tblPr>
              <a:tblGrid>
                <a:gridCol w="1539240">
                  <a:extLst>
                    <a:ext uri="{9D8B030D-6E8A-4147-A177-3AD203B41FA5}">
                      <a16:colId xmlns:a16="http://schemas.microsoft.com/office/drawing/2014/main" val="20000"/>
                    </a:ext>
                  </a:extLst>
                </a:gridCol>
                <a:gridCol w="1539240">
                  <a:extLst>
                    <a:ext uri="{9D8B030D-6E8A-4147-A177-3AD203B41FA5}">
                      <a16:colId xmlns:a16="http://schemas.microsoft.com/office/drawing/2014/main" val="20001"/>
                    </a:ext>
                  </a:extLst>
                </a:gridCol>
                <a:gridCol w="1539240">
                  <a:extLst>
                    <a:ext uri="{9D8B030D-6E8A-4147-A177-3AD203B41FA5}">
                      <a16:colId xmlns:a16="http://schemas.microsoft.com/office/drawing/2014/main" val="20002"/>
                    </a:ext>
                  </a:extLst>
                </a:gridCol>
                <a:gridCol w="1539240">
                  <a:extLst>
                    <a:ext uri="{9D8B030D-6E8A-4147-A177-3AD203B41FA5}">
                      <a16:colId xmlns:a16="http://schemas.microsoft.com/office/drawing/2014/main" val="20003"/>
                    </a:ext>
                  </a:extLst>
                </a:gridCol>
                <a:gridCol w="1539240">
                  <a:extLst>
                    <a:ext uri="{9D8B030D-6E8A-4147-A177-3AD203B41FA5}">
                      <a16:colId xmlns:a16="http://schemas.microsoft.com/office/drawing/2014/main" val="20004"/>
                    </a:ext>
                  </a:extLst>
                </a:gridCol>
              </a:tblGrid>
              <a:tr h="769658">
                <a:tc>
                  <a:txBody>
                    <a:bodyPr/>
                    <a:lstStyle/>
                    <a:p>
                      <a:endParaRPr lang="en-US" sz="4400" b="1" dirty="0">
                        <a:solidFill>
                          <a:schemeClr val="bg1"/>
                        </a:solidFill>
                      </a:endParaRPr>
                    </a:p>
                  </a:txBody>
                  <a:tc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r>
                        <a:rPr lang="en-US" sz="4400" b="1" dirty="0">
                          <a:solidFill>
                            <a:schemeClr val="bg1"/>
                          </a:solidFill>
                        </a:rPr>
                        <a:t>A</a:t>
                      </a:r>
                    </a:p>
                  </a:txBody>
                  <a:tc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r>
                        <a:rPr lang="en-US" sz="4400" b="1" dirty="0">
                          <a:solidFill>
                            <a:schemeClr val="bg1"/>
                          </a:solidFill>
                        </a:rPr>
                        <a:t>B</a:t>
                      </a:r>
                    </a:p>
                  </a:txBody>
                  <a:tc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r>
                        <a:rPr lang="en-US" sz="4400" b="1" dirty="0">
                          <a:solidFill>
                            <a:schemeClr val="bg1"/>
                          </a:solidFill>
                        </a:rPr>
                        <a:t>C</a:t>
                      </a:r>
                    </a:p>
                  </a:txBody>
                  <a:tc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r>
                        <a:rPr lang="en-US" sz="4400" b="1" dirty="0">
                          <a:solidFill>
                            <a:schemeClr val="bg1"/>
                          </a:solidFill>
                        </a:rPr>
                        <a:t>D</a:t>
                      </a:r>
                    </a:p>
                  </a:txBody>
                  <a:tc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a16="http://schemas.microsoft.com/office/drawing/2014/main" val="10000"/>
                  </a:ext>
                </a:extLst>
              </a:tr>
              <a:tr h="831231">
                <a:tc>
                  <a:txBody>
                    <a:bodyPr/>
                    <a:lstStyle/>
                    <a:p>
                      <a:r>
                        <a:rPr lang="en-US" sz="4400" b="1" dirty="0">
                          <a:solidFill>
                            <a:schemeClr val="bg1"/>
                          </a:solidFill>
                        </a:rPr>
                        <a:t>1</a:t>
                      </a:r>
                    </a:p>
                  </a:txBody>
                  <a:tc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r>
                        <a:rPr lang="en-US" sz="2400" b="0" dirty="0">
                          <a:solidFill>
                            <a:schemeClr val="bg1"/>
                          </a:solidFill>
                        </a:rPr>
                        <a:t>sun</a:t>
                      </a:r>
                    </a:p>
                  </a:txBody>
                  <a:tc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r>
                        <a:rPr lang="en-US" sz="2400" b="0" dirty="0">
                          <a:solidFill>
                            <a:schemeClr val="bg1"/>
                          </a:solidFill>
                        </a:rPr>
                        <a:t>star</a:t>
                      </a:r>
                    </a:p>
                  </a:txBody>
                  <a:tc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r>
                        <a:rPr lang="en-US" sz="2400" b="0" dirty="0">
                          <a:solidFill>
                            <a:schemeClr val="bg1"/>
                          </a:solidFill>
                        </a:rPr>
                        <a:t>solar system</a:t>
                      </a:r>
                    </a:p>
                  </a:txBody>
                  <a:tc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r>
                        <a:rPr lang="en-US" sz="2200" b="0" dirty="0">
                          <a:solidFill>
                            <a:schemeClr val="bg1"/>
                          </a:solidFill>
                        </a:rPr>
                        <a:t>brightness</a:t>
                      </a:r>
                    </a:p>
                  </a:txBody>
                  <a:tc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a16="http://schemas.microsoft.com/office/drawing/2014/main" val="10001"/>
                  </a:ext>
                </a:extLst>
              </a:tr>
              <a:tr h="826100">
                <a:tc>
                  <a:txBody>
                    <a:bodyPr/>
                    <a:lstStyle/>
                    <a:p>
                      <a:r>
                        <a:rPr lang="en-US" sz="4400" b="1" dirty="0">
                          <a:solidFill>
                            <a:schemeClr val="bg1"/>
                          </a:solidFill>
                        </a:rPr>
                        <a:t>2</a:t>
                      </a:r>
                    </a:p>
                  </a:txBody>
                  <a:tc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r>
                        <a:rPr lang="en-US" sz="2400" b="0" dirty="0">
                          <a:solidFill>
                            <a:schemeClr val="bg1"/>
                          </a:solidFill>
                        </a:rPr>
                        <a:t>size</a:t>
                      </a:r>
                    </a:p>
                  </a:txBody>
                  <a:tc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r>
                        <a:rPr lang="en-US" sz="2400" b="0" dirty="0">
                          <a:solidFill>
                            <a:schemeClr val="bg1"/>
                          </a:solidFill>
                        </a:rPr>
                        <a:t>science</a:t>
                      </a:r>
                    </a:p>
                  </a:txBody>
                  <a:tc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r>
                        <a:rPr lang="en-US" sz="2400" b="0" dirty="0">
                          <a:solidFill>
                            <a:schemeClr val="bg1"/>
                          </a:solidFill>
                        </a:rPr>
                        <a:t>estimate</a:t>
                      </a:r>
                    </a:p>
                  </a:txBody>
                  <a:tc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r>
                        <a:rPr lang="en-US" sz="2400" b="0" dirty="0">
                          <a:solidFill>
                            <a:schemeClr val="bg1"/>
                          </a:solidFill>
                        </a:rPr>
                        <a:t>universe</a:t>
                      </a:r>
                    </a:p>
                  </a:txBody>
                  <a:tc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a16="http://schemas.microsoft.com/office/drawing/2014/main" val="10002"/>
                  </a:ext>
                </a:extLst>
              </a:tr>
              <a:tr h="831231">
                <a:tc>
                  <a:txBody>
                    <a:bodyPr/>
                    <a:lstStyle/>
                    <a:p>
                      <a:r>
                        <a:rPr lang="en-US" sz="4400" b="1" dirty="0">
                          <a:solidFill>
                            <a:schemeClr val="bg1"/>
                          </a:solidFill>
                        </a:rPr>
                        <a:t>3</a:t>
                      </a:r>
                    </a:p>
                  </a:txBody>
                  <a:tc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r>
                        <a:rPr lang="en-US" sz="2400" b="0" dirty="0">
                          <a:solidFill>
                            <a:schemeClr val="bg1"/>
                          </a:solidFill>
                        </a:rPr>
                        <a:t>season</a:t>
                      </a:r>
                    </a:p>
                  </a:txBody>
                  <a:tc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r>
                        <a:rPr lang="en-US" sz="2400" b="0" dirty="0">
                          <a:solidFill>
                            <a:schemeClr val="bg1"/>
                          </a:solidFill>
                        </a:rPr>
                        <a:t>scientists</a:t>
                      </a:r>
                    </a:p>
                  </a:txBody>
                  <a:tc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r>
                        <a:rPr lang="en-US" sz="2400" b="0" dirty="0">
                          <a:solidFill>
                            <a:schemeClr val="bg1"/>
                          </a:solidFill>
                        </a:rPr>
                        <a:t>decrease</a:t>
                      </a:r>
                    </a:p>
                  </a:txBody>
                  <a:tc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r>
                        <a:rPr lang="en-US" sz="2400" b="0" dirty="0">
                          <a:solidFill>
                            <a:schemeClr val="bg1"/>
                          </a:solidFill>
                        </a:rPr>
                        <a:t>earth’s gravity</a:t>
                      </a:r>
                    </a:p>
                  </a:txBody>
                  <a:tc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a16="http://schemas.microsoft.com/office/drawing/2014/main" val="10003"/>
                  </a:ext>
                </a:extLst>
              </a:tr>
              <a:tr h="826100">
                <a:tc>
                  <a:txBody>
                    <a:bodyPr/>
                    <a:lstStyle/>
                    <a:p>
                      <a:r>
                        <a:rPr lang="en-US" sz="4400" b="1" dirty="0">
                          <a:solidFill>
                            <a:schemeClr val="bg1"/>
                          </a:solidFill>
                        </a:rPr>
                        <a:t>4</a:t>
                      </a:r>
                    </a:p>
                  </a:txBody>
                  <a:tc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r>
                        <a:rPr lang="en-US" sz="2400" b="0" dirty="0">
                          <a:solidFill>
                            <a:schemeClr val="bg1"/>
                          </a:solidFill>
                        </a:rPr>
                        <a:t>circular</a:t>
                      </a:r>
                    </a:p>
                  </a:txBody>
                  <a:tc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r>
                        <a:rPr lang="en-US" sz="2400" b="0" dirty="0">
                          <a:solidFill>
                            <a:schemeClr val="bg1"/>
                          </a:solidFill>
                        </a:rPr>
                        <a:t>gas</a:t>
                      </a:r>
                    </a:p>
                  </a:txBody>
                  <a:tc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r>
                        <a:rPr lang="en-US" sz="2400" b="0" dirty="0">
                          <a:solidFill>
                            <a:schemeClr val="bg1"/>
                          </a:solidFill>
                        </a:rPr>
                        <a:t>answer</a:t>
                      </a:r>
                    </a:p>
                  </a:txBody>
                  <a:tc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r>
                        <a:rPr lang="en-US" sz="2400" b="0" dirty="0">
                          <a:solidFill>
                            <a:schemeClr val="bg1"/>
                          </a:solidFill>
                        </a:rPr>
                        <a:t>distance</a:t>
                      </a:r>
                    </a:p>
                  </a:txBody>
                  <a:tc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a16="http://schemas.microsoft.com/office/drawing/2014/main" val="10004"/>
                  </a:ext>
                </a:extLst>
              </a:tr>
            </a:tbl>
          </a:graphicData>
        </a:graphic>
      </p:graphicFrame>
      <p:sp>
        <p:nvSpPr>
          <p:cNvPr id="5" name="Title 4"/>
          <p:cNvSpPr>
            <a:spLocks noGrp="1"/>
          </p:cNvSpPr>
          <p:nvPr>
            <p:ph type="title"/>
          </p:nvPr>
        </p:nvSpPr>
        <p:spPr/>
        <p:style>
          <a:lnRef idx="2">
            <a:schemeClr val="accent2">
              <a:shade val="50000"/>
            </a:schemeClr>
          </a:lnRef>
          <a:fillRef idx="1">
            <a:schemeClr val="accent2"/>
          </a:fillRef>
          <a:effectRef idx="0">
            <a:schemeClr val="accent2"/>
          </a:effectRef>
          <a:fontRef idx="minor">
            <a:schemeClr val="lt1"/>
          </a:fontRef>
        </p:style>
        <p:txBody>
          <a:bodyPr>
            <a:noAutofit/>
          </a:bodyPr>
          <a:lstStyle/>
          <a:p>
            <a:pPr algn="l"/>
            <a:r>
              <a:rPr lang="en-US" sz="3600" dirty="0">
                <a:solidFill>
                  <a:schemeClr val="bg1"/>
                </a:solidFill>
              </a:rPr>
              <a:t>[s] drill using map reading skills and</a:t>
            </a:r>
            <a:br>
              <a:rPr lang="en-US" sz="3600" dirty="0">
                <a:solidFill>
                  <a:schemeClr val="bg1"/>
                </a:solidFill>
              </a:rPr>
            </a:br>
            <a:r>
              <a:rPr lang="en-US" sz="3600" dirty="0">
                <a:solidFill>
                  <a:schemeClr val="bg1"/>
                </a:solidFill>
              </a:rPr>
              <a:t>K-2 math/science words </a:t>
            </a:r>
            <a:r>
              <a:rPr lang="en-US" sz="1200" dirty="0">
                <a:solidFill>
                  <a:schemeClr val="bg1"/>
                </a:solidFill>
              </a:rPr>
              <a:t>(with thanks to Kathleen Sisk)</a:t>
            </a:r>
          </a:p>
        </p:txBody>
      </p:sp>
      <p:sp>
        <p:nvSpPr>
          <p:cNvPr id="6" name="Footer Placeholder 5"/>
          <p:cNvSpPr>
            <a:spLocks noGrp="1"/>
          </p:cNvSpPr>
          <p:nvPr>
            <p:ph type="ftr" sz="quarter" idx="11"/>
          </p:nvPr>
        </p:nvSpPr>
        <p:spPr/>
        <p:txBody>
          <a:bodyPr/>
          <a:lstStyle/>
          <a:p>
            <a:pPr algn="l"/>
            <a:r>
              <a:rPr lang="en-US" dirty="0">
                <a:solidFill>
                  <a:srgbClr val="DFDCB7"/>
                </a:solidFill>
              </a:rPr>
              <a:t>© LPdF</a:t>
            </a:r>
          </a:p>
        </p:txBody>
      </p:sp>
      <p:sp>
        <p:nvSpPr>
          <p:cNvPr id="8" name="Slide Number Placeholder 7"/>
          <p:cNvSpPr>
            <a:spLocks noGrp="1"/>
          </p:cNvSpPr>
          <p:nvPr>
            <p:ph type="sldNum" sz="quarter" idx="12"/>
          </p:nvPr>
        </p:nvSpPr>
        <p:spPr/>
        <p:txBody>
          <a:bodyPr/>
          <a:lstStyle/>
          <a:p>
            <a:fld id="{200FECA1-8F52-4428-8D50-2DEEAED9E31A}" type="slidenum">
              <a:rPr lang="en-US" smtClean="0"/>
              <a:pPr/>
              <a:t>140</a:t>
            </a:fld>
            <a:endParaRPr lang="en-US" dirty="0"/>
          </a:p>
        </p:txBody>
      </p:sp>
    </p:spTree>
    <p:extLst>
      <p:ext uri="{BB962C8B-B14F-4D97-AF65-F5344CB8AC3E}">
        <p14:creationId xmlns:p14="http://schemas.microsoft.com/office/powerpoint/2010/main" val="3795024230"/>
      </p:ext>
    </p:extLst>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52400" y="152400"/>
            <a:ext cx="3733800" cy="1325562"/>
          </a:xfrm>
          <a:solidFill>
            <a:schemeClr val="accent1">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a:normAutofit/>
          </a:bodyPr>
          <a:lstStyle/>
          <a:p>
            <a:r>
              <a:rPr lang="en-US" dirty="0"/>
              <a:t>Facilitating learning</a:t>
            </a:r>
          </a:p>
        </p:txBody>
      </p:sp>
      <p:sp>
        <p:nvSpPr>
          <p:cNvPr id="7" name="Content Placeholder 6"/>
          <p:cNvSpPr>
            <a:spLocks noGrp="1"/>
          </p:cNvSpPr>
          <p:nvPr>
            <p:ph sz="half" idx="1"/>
          </p:nvPr>
        </p:nvSpPr>
        <p:spPr/>
        <p:txBody>
          <a:bodyPr>
            <a:normAutofit fontScale="92500"/>
          </a:bodyPr>
          <a:lstStyle/>
          <a:p>
            <a:pPr marL="114300" indent="0">
              <a:buNone/>
            </a:pPr>
            <a:r>
              <a:rPr lang="en-US" dirty="0"/>
              <a:t> </a:t>
            </a:r>
          </a:p>
          <a:p>
            <a:endParaRPr lang="en-US" dirty="0"/>
          </a:p>
          <a:p>
            <a:endParaRPr lang="en-US" dirty="0"/>
          </a:p>
          <a:p>
            <a:endParaRPr lang="en-US" dirty="0"/>
          </a:p>
        </p:txBody>
      </p:sp>
      <p:sp>
        <p:nvSpPr>
          <p:cNvPr id="2" name="Content Placeholder 1"/>
          <p:cNvSpPr>
            <a:spLocks noGrp="1"/>
          </p:cNvSpPr>
          <p:nvPr>
            <p:ph sz="half" idx="2"/>
          </p:nvPr>
        </p:nvSpPr>
        <p:spPr>
          <a:xfrm>
            <a:off x="990600" y="1752600"/>
            <a:ext cx="7239000" cy="4876800"/>
          </a:xfrm>
        </p:spPr>
        <p:txBody>
          <a:bodyPr>
            <a:normAutofit fontScale="92500"/>
          </a:bodyPr>
          <a:lstStyle/>
          <a:p>
            <a:r>
              <a:rPr lang="en-US" sz="3600" dirty="0"/>
              <a:t>“Transfer is enhanced by helping students see </a:t>
            </a:r>
            <a:r>
              <a:rPr lang="en-US" sz="3600" dirty="0">
                <a:solidFill>
                  <a:srgbClr val="FFFF00"/>
                </a:solidFill>
              </a:rPr>
              <a:t>potential transfer implications </a:t>
            </a:r>
            <a:r>
              <a:rPr lang="en-US" sz="3600" dirty="0"/>
              <a:t>of what they are learning.”</a:t>
            </a:r>
          </a:p>
          <a:p>
            <a:endParaRPr lang="en-US" sz="3600" dirty="0"/>
          </a:p>
          <a:p>
            <a:r>
              <a:rPr lang="en-US" sz="3600" dirty="0"/>
              <a:t>“Learners of all ages are more motivated when they see </a:t>
            </a:r>
            <a:r>
              <a:rPr lang="en-US" sz="3600" dirty="0">
                <a:solidFill>
                  <a:srgbClr val="FFC000"/>
                </a:solidFill>
              </a:rPr>
              <a:t>the usefulness </a:t>
            </a:r>
            <a:r>
              <a:rPr lang="en-US" sz="3600" dirty="0"/>
              <a:t>of what they are learning …” </a:t>
            </a:r>
          </a:p>
          <a:p>
            <a:pPr marL="0" indent="0">
              <a:buNone/>
            </a:pPr>
            <a:endParaRPr lang="en-US" dirty="0"/>
          </a:p>
          <a:p>
            <a:pPr marL="342900" lvl="2">
              <a:buClr>
                <a:schemeClr val="accent1"/>
              </a:buClr>
            </a:pPr>
            <a:r>
              <a:rPr lang="en-US" dirty="0"/>
              <a:t>Committee on Developments in Science and Learning, 2000</a:t>
            </a:r>
          </a:p>
        </p:txBody>
      </p:sp>
      <p:sp>
        <p:nvSpPr>
          <p:cNvPr id="3" name="Footer Placeholder 2"/>
          <p:cNvSpPr>
            <a:spLocks noGrp="1"/>
          </p:cNvSpPr>
          <p:nvPr>
            <p:ph type="ftr" sz="quarter" idx="11"/>
          </p:nvPr>
        </p:nvSpPr>
        <p:spPr/>
        <p:txBody>
          <a:bodyPr/>
          <a:lstStyle/>
          <a:p>
            <a:r>
              <a:rPr lang="en-US" dirty="0">
                <a:solidFill>
                  <a:srgbClr val="DFDCB7"/>
                </a:solidFill>
              </a:rPr>
              <a:t>© LPdF</a:t>
            </a:r>
          </a:p>
        </p:txBody>
      </p:sp>
      <p:sp>
        <p:nvSpPr>
          <p:cNvPr id="9" name="Slide Number Placeholder 8"/>
          <p:cNvSpPr>
            <a:spLocks noGrp="1"/>
          </p:cNvSpPr>
          <p:nvPr>
            <p:ph type="sldNum" sz="quarter" idx="12"/>
          </p:nvPr>
        </p:nvSpPr>
        <p:spPr/>
        <p:txBody>
          <a:bodyPr/>
          <a:lstStyle/>
          <a:p>
            <a:fld id="{200FECA1-8F52-4428-8D50-2DEEAED9E31A}" type="slidenum">
              <a:rPr lang="en-US" smtClean="0"/>
              <a:pPr/>
              <a:t>141</a:t>
            </a:fld>
            <a:endParaRPr lang="en-US" dirty="0"/>
          </a:p>
        </p:txBody>
      </p:sp>
    </p:spTree>
    <p:extLst>
      <p:ext uri="{BB962C8B-B14F-4D97-AF65-F5344CB8AC3E}">
        <p14:creationId xmlns:p14="http://schemas.microsoft.com/office/powerpoint/2010/main" val="3921759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Don’t forget classroom accommodations, modifications, and supports</a:t>
            </a:r>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r>
              <a:rPr lang="en-US" dirty="0"/>
              <a:t>© LPdF</a:t>
            </a:r>
          </a:p>
        </p:txBody>
      </p:sp>
      <p:sp>
        <p:nvSpPr>
          <p:cNvPr id="5" name="Slide Number Placeholder 4"/>
          <p:cNvSpPr>
            <a:spLocks noGrp="1"/>
          </p:cNvSpPr>
          <p:nvPr>
            <p:ph type="sldNum" sz="quarter" idx="12"/>
          </p:nvPr>
        </p:nvSpPr>
        <p:spPr/>
        <p:txBody>
          <a:bodyPr/>
          <a:lstStyle/>
          <a:p>
            <a:fld id="{B3BB3716-B0B6-4F9A-A22D-D68ECC02E5E1}" type="slidenum">
              <a:rPr lang="en-US" smtClean="0"/>
              <a:pPr/>
              <a:t>142</a:t>
            </a:fld>
            <a:endParaRPr lang="en-US" dirty="0"/>
          </a:p>
        </p:txBody>
      </p:sp>
    </p:spTree>
    <p:extLst>
      <p:ext uri="{BB962C8B-B14F-4D97-AF65-F5344CB8AC3E}">
        <p14:creationId xmlns:p14="http://schemas.microsoft.com/office/powerpoint/2010/main" val="118119762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1043608" y="908720"/>
            <a:ext cx="2939521" cy="504056"/>
          </a:xfrm>
          <a:solidFill>
            <a:schemeClr val="accent1">
              <a:lumMod val="75000"/>
            </a:schemeClr>
          </a:solidFill>
        </p:spPr>
        <p:txBody>
          <a:bodyPr>
            <a:noAutofit/>
          </a:bodyPr>
          <a:lstStyle/>
          <a:p>
            <a:r>
              <a:rPr lang="en-US" sz="3200" dirty="0"/>
              <a:t>Environment</a:t>
            </a:r>
          </a:p>
        </p:txBody>
      </p:sp>
      <p:sp>
        <p:nvSpPr>
          <p:cNvPr id="5" name="Content Placeholder 4"/>
          <p:cNvSpPr>
            <a:spLocks noGrp="1"/>
          </p:cNvSpPr>
          <p:nvPr>
            <p:ph sz="half" idx="2"/>
          </p:nvPr>
        </p:nvSpPr>
        <p:spPr>
          <a:xfrm>
            <a:off x="381000" y="1772815"/>
            <a:ext cx="4040188" cy="3687763"/>
          </a:xfrm>
          <a:prstGeom prst="rect">
            <a:avLst/>
          </a:prstGeom>
        </p:spPr>
        <p:txBody>
          <a:bodyPr>
            <a:normAutofit/>
          </a:bodyPr>
          <a:lstStyle/>
          <a:p>
            <a:pPr lvl="0"/>
            <a:r>
              <a:rPr lang="en-US" sz="2800" dirty="0"/>
              <a:t>Lighting </a:t>
            </a:r>
          </a:p>
          <a:p>
            <a:pPr lvl="0"/>
            <a:r>
              <a:rPr lang="en-US" sz="2800" dirty="0"/>
              <a:t>Reduce classroom noise </a:t>
            </a:r>
          </a:p>
          <a:p>
            <a:pPr lvl="0"/>
            <a:r>
              <a:rPr lang="en-US" sz="2800" dirty="0"/>
              <a:t>Reduce visual stimulation</a:t>
            </a:r>
          </a:p>
          <a:p>
            <a:pPr lvl="0"/>
            <a:r>
              <a:rPr lang="en-US" sz="2800" dirty="0"/>
              <a:t>Post written and pictorial schedules</a:t>
            </a:r>
          </a:p>
        </p:txBody>
      </p:sp>
      <p:sp>
        <p:nvSpPr>
          <p:cNvPr id="6" name="Text Placeholder 5"/>
          <p:cNvSpPr>
            <a:spLocks noGrp="1"/>
          </p:cNvSpPr>
          <p:nvPr>
            <p:ph type="body" sz="quarter" idx="3"/>
          </p:nvPr>
        </p:nvSpPr>
        <p:spPr>
          <a:xfrm>
            <a:off x="4716016" y="980728"/>
            <a:ext cx="2944368" cy="442593"/>
          </a:xfrm>
          <a:solidFill>
            <a:schemeClr val="accent1">
              <a:lumMod val="75000"/>
            </a:schemeClr>
          </a:solidFill>
        </p:spPr>
        <p:txBody>
          <a:bodyPr>
            <a:noAutofit/>
          </a:bodyPr>
          <a:lstStyle/>
          <a:p>
            <a:r>
              <a:rPr lang="en-US" sz="3200" dirty="0"/>
              <a:t>Instruction</a:t>
            </a:r>
          </a:p>
        </p:txBody>
      </p:sp>
      <p:sp>
        <p:nvSpPr>
          <p:cNvPr id="7" name="Content Placeholder 6"/>
          <p:cNvSpPr>
            <a:spLocks noGrp="1"/>
          </p:cNvSpPr>
          <p:nvPr>
            <p:ph sz="quarter" idx="4"/>
          </p:nvPr>
        </p:nvSpPr>
        <p:spPr>
          <a:xfrm>
            <a:off x="4644008" y="1772816"/>
            <a:ext cx="4041775" cy="3687763"/>
          </a:xfrm>
          <a:prstGeom prst="rect">
            <a:avLst/>
          </a:prstGeom>
        </p:spPr>
        <p:txBody>
          <a:bodyPr>
            <a:normAutofit/>
          </a:bodyPr>
          <a:lstStyle/>
          <a:p>
            <a:r>
              <a:rPr lang="en-US" sz="2800" dirty="0"/>
              <a:t>Verbal and written instructions</a:t>
            </a:r>
          </a:p>
          <a:p>
            <a:r>
              <a:rPr lang="en-US" sz="2800" dirty="0"/>
              <a:t>Post written and pictorial schedules</a:t>
            </a:r>
          </a:p>
          <a:p>
            <a:r>
              <a:rPr lang="en-US" sz="2800" dirty="0"/>
              <a:t>Visual prompts</a:t>
            </a:r>
          </a:p>
          <a:p>
            <a:r>
              <a:rPr lang="en-US" sz="2800" dirty="0"/>
              <a:t>Auditory cues </a:t>
            </a:r>
          </a:p>
          <a:p>
            <a:r>
              <a:rPr lang="en-US" sz="2800" dirty="0"/>
              <a:t>Advance organizers</a:t>
            </a:r>
          </a:p>
          <a:p>
            <a:r>
              <a:rPr lang="en-US" sz="2800" dirty="0"/>
              <a:t>Specific feedback</a:t>
            </a:r>
          </a:p>
        </p:txBody>
      </p:sp>
      <p:sp>
        <p:nvSpPr>
          <p:cNvPr id="2" name="Footer Placeholder 1"/>
          <p:cNvSpPr>
            <a:spLocks noGrp="1"/>
          </p:cNvSpPr>
          <p:nvPr>
            <p:ph type="ftr" sz="quarter" idx="11"/>
          </p:nvPr>
        </p:nvSpPr>
        <p:spPr/>
        <p:txBody>
          <a:bodyPr/>
          <a:lstStyle/>
          <a:p>
            <a:pPr>
              <a:defRPr/>
            </a:pPr>
            <a:r>
              <a:rPr lang="en-US" altLang="zh-CN" dirty="0">
                <a:solidFill>
                  <a:srgbClr val="465E9C"/>
                </a:solidFill>
              </a:rPr>
              <a:t>© LPdF</a:t>
            </a:r>
          </a:p>
        </p:txBody>
      </p:sp>
      <p:sp>
        <p:nvSpPr>
          <p:cNvPr id="3" name="Slide Number Placeholder 2"/>
          <p:cNvSpPr>
            <a:spLocks noGrp="1"/>
          </p:cNvSpPr>
          <p:nvPr>
            <p:ph type="sldNum" sz="quarter" idx="12"/>
          </p:nvPr>
        </p:nvSpPr>
        <p:spPr/>
        <p:txBody>
          <a:bodyPr/>
          <a:lstStyle/>
          <a:p>
            <a:pPr>
              <a:defRPr/>
            </a:pPr>
            <a:fld id="{7A295028-F85A-4F9F-9424-177D05F83BE2}" type="slidenum">
              <a:rPr lang="en-US" altLang="zh-CN" smtClean="0">
                <a:solidFill>
                  <a:srgbClr val="465E9C"/>
                </a:solidFill>
              </a:rPr>
              <a:pPr>
                <a:defRPr/>
              </a:pPr>
              <a:t>143</a:t>
            </a:fld>
            <a:endParaRPr lang="en-US" altLang="zh-CN" dirty="0">
              <a:solidFill>
                <a:srgbClr val="465E9C"/>
              </a:solidFill>
            </a:endParaRPr>
          </a:p>
        </p:txBody>
      </p:sp>
    </p:spTree>
    <p:extLst>
      <p:ext uri="{BB962C8B-B14F-4D97-AF65-F5344CB8AC3E}">
        <p14:creationId xmlns:p14="http://schemas.microsoft.com/office/powerpoint/2010/main" val="3938038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bg/>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5" grpId="0" build="p"/>
      <p:bldP spid="6" grpId="0" build="p" animBg="1"/>
      <p:bldP spid="7" grpId="0" build="p"/>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110263" y="863302"/>
            <a:ext cx="6965245" cy="1202485"/>
          </a:xfrm>
        </p:spPr>
        <p:txBody>
          <a:bodyPr/>
          <a:lstStyle/>
          <a:p>
            <a:endParaRPr lang="en-US" dirty="0"/>
          </a:p>
        </p:txBody>
      </p:sp>
      <p:sp>
        <p:nvSpPr>
          <p:cNvPr id="5" name="Text Placeholder 4"/>
          <p:cNvSpPr>
            <a:spLocks noGrp="1"/>
          </p:cNvSpPr>
          <p:nvPr>
            <p:ph type="body" idx="1"/>
          </p:nvPr>
        </p:nvSpPr>
        <p:spPr>
          <a:xfrm>
            <a:off x="395536" y="188640"/>
            <a:ext cx="4040188" cy="906016"/>
          </a:xfrm>
          <a:solidFill>
            <a:schemeClr val="accent1">
              <a:lumMod val="75000"/>
            </a:schemeClr>
          </a:solidFill>
        </p:spPr>
        <p:style>
          <a:lnRef idx="1">
            <a:schemeClr val="dk1"/>
          </a:lnRef>
          <a:fillRef idx="2">
            <a:schemeClr val="dk1"/>
          </a:fillRef>
          <a:effectRef idx="1">
            <a:schemeClr val="dk1"/>
          </a:effectRef>
          <a:fontRef idx="minor">
            <a:schemeClr val="dk1"/>
          </a:fontRef>
        </p:style>
        <p:txBody>
          <a:bodyPr>
            <a:noAutofit/>
          </a:bodyPr>
          <a:lstStyle/>
          <a:p>
            <a:r>
              <a:rPr lang="en-US" sz="2800" dirty="0">
                <a:solidFill>
                  <a:schemeClr val="tx1"/>
                </a:solidFill>
              </a:rPr>
              <a:t>Variety of instructional approaches</a:t>
            </a:r>
          </a:p>
        </p:txBody>
      </p:sp>
      <p:sp>
        <p:nvSpPr>
          <p:cNvPr id="3" name="Content Placeholder 2"/>
          <p:cNvSpPr>
            <a:spLocks noGrp="1"/>
          </p:cNvSpPr>
          <p:nvPr>
            <p:ph sz="half" idx="2"/>
          </p:nvPr>
        </p:nvSpPr>
        <p:spPr>
          <a:xfrm>
            <a:off x="899592" y="1484784"/>
            <a:ext cx="3600400" cy="4320480"/>
          </a:xfrm>
          <a:prstGeom prst="rect">
            <a:avLst/>
          </a:prstGeom>
        </p:spPr>
        <p:txBody>
          <a:bodyPr>
            <a:noAutofit/>
          </a:bodyPr>
          <a:lstStyle/>
          <a:p>
            <a:r>
              <a:rPr lang="en-US" sz="2400" dirty="0"/>
              <a:t>Traditional auditory (listening) or visual (reading) alone</a:t>
            </a:r>
          </a:p>
          <a:p>
            <a:r>
              <a:rPr lang="en-US" sz="2400" dirty="0"/>
              <a:t>Motor </a:t>
            </a:r>
          </a:p>
          <a:p>
            <a:r>
              <a:rPr lang="en-US" sz="2400" dirty="0"/>
              <a:t>Tactile</a:t>
            </a:r>
          </a:p>
          <a:p>
            <a:r>
              <a:rPr lang="en-US" sz="2400" dirty="0"/>
              <a:t>Combined modalities</a:t>
            </a:r>
          </a:p>
          <a:p>
            <a:r>
              <a:rPr lang="en-US" sz="2400" dirty="0"/>
              <a:t>Wait times</a:t>
            </a:r>
          </a:p>
          <a:p>
            <a:r>
              <a:rPr lang="en-US" sz="2400" dirty="0"/>
              <a:t>Use of technology (e.g., FM system,  “smart boards”)</a:t>
            </a:r>
          </a:p>
        </p:txBody>
      </p:sp>
      <p:sp>
        <p:nvSpPr>
          <p:cNvPr id="6" name="Text Placeholder 5"/>
          <p:cNvSpPr>
            <a:spLocks noGrp="1"/>
          </p:cNvSpPr>
          <p:nvPr>
            <p:ph type="body" sz="quarter" idx="3"/>
          </p:nvPr>
        </p:nvSpPr>
        <p:spPr>
          <a:xfrm>
            <a:off x="4788024" y="116632"/>
            <a:ext cx="4041775" cy="982216"/>
          </a:xfrm>
          <a:solidFill>
            <a:schemeClr val="accent1">
              <a:lumMod val="75000"/>
            </a:schemeClr>
          </a:solidFill>
        </p:spPr>
        <p:style>
          <a:lnRef idx="1">
            <a:schemeClr val="dk1"/>
          </a:lnRef>
          <a:fillRef idx="2">
            <a:schemeClr val="dk1"/>
          </a:fillRef>
          <a:effectRef idx="1">
            <a:schemeClr val="dk1"/>
          </a:effectRef>
          <a:fontRef idx="minor">
            <a:schemeClr val="dk1"/>
          </a:fontRef>
        </p:style>
        <p:txBody>
          <a:bodyPr>
            <a:noAutofit/>
          </a:bodyPr>
          <a:lstStyle/>
          <a:p>
            <a:r>
              <a:rPr lang="en-US" sz="2800" dirty="0">
                <a:solidFill>
                  <a:schemeClr val="tx1"/>
                </a:solidFill>
              </a:rPr>
              <a:t>Variety of assessment approaches</a:t>
            </a:r>
          </a:p>
        </p:txBody>
      </p:sp>
      <p:sp>
        <p:nvSpPr>
          <p:cNvPr id="7" name="Content Placeholder 6"/>
          <p:cNvSpPr>
            <a:spLocks noGrp="1"/>
          </p:cNvSpPr>
          <p:nvPr>
            <p:ph sz="quarter" idx="4"/>
          </p:nvPr>
        </p:nvSpPr>
        <p:spPr>
          <a:xfrm>
            <a:off x="4716016" y="1484784"/>
            <a:ext cx="3600400" cy="3611435"/>
          </a:xfrm>
          <a:prstGeom prst="rect">
            <a:avLst/>
          </a:prstGeom>
        </p:spPr>
        <p:txBody>
          <a:bodyPr/>
          <a:lstStyle/>
          <a:p>
            <a:r>
              <a:rPr lang="en-US" sz="2400" dirty="0"/>
              <a:t>Traditional pen and paper  tests</a:t>
            </a:r>
          </a:p>
          <a:p>
            <a:r>
              <a:rPr lang="en-US" sz="2400" dirty="0"/>
              <a:t>Models</a:t>
            </a:r>
          </a:p>
          <a:p>
            <a:r>
              <a:rPr lang="en-US" sz="2400" dirty="0"/>
              <a:t>Verbal explanation</a:t>
            </a:r>
          </a:p>
          <a:p>
            <a:r>
              <a:rPr lang="en-US" sz="2400" dirty="0"/>
              <a:t>Pictorial representation</a:t>
            </a:r>
          </a:p>
          <a:p>
            <a:r>
              <a:rPr lang="en-US" sz="2400" dirty="0"/>
              <a:t>Wait times</a:t>
            </a:r>
          </a:p>
          <a:p>
            <a:r>
              <a:rPr lang="en-US" sz="2400" dirty="0"/>
              <a:t>Computer based</a:t>
            </a:r>
          </a:p>
          <a:p>
            <a:endParaRPr lang="en-US" dirty="0"/>
          </a:p>
        </p:txBody>
      </p:sp>
      <p:sp>
        <p:nvSpPr>
          <p:cNvPr id="2" name="Footer Placeholder 1"/>
          <p:cNvSpPr>
            <a:spLocks noGrp="1"/>
          </p:cNvSpPr>
          <p:nvPr>
            <p:ph type="ftr" sz="quarter" idx="11"/>
          </p:nvPr>
        </p:nvSpPr>
        <p:spPr/>
        <p:txBody>
          <a:bodyPr/>
          <a:lstStyle/>
          <a:p>
            <a:pPr>
              <a:defRPr/>
            </a:pPr>
            <a:r>
              <a:rPr lang="en-US" altLang="zh-CN" dirty="0">
                <a:solidFill>
                  <a:srgbClr val="465E9C"/>
                </a:solidFill>
              </a:rPr>
              <a:t>© LPdF</a:t>
            </a:r>
          </a:p>
        </p:txBody>
      </p:sp>
      <p:sp>
        <p:nvSpPr>
          <p:cNvPr id="4" name="Slide Number Placeholder 3"/>
          <p:cNvSpPr>
            <a:spLocks noGrp="1"/>
          </p:cNvSpPr>
          <p:nvPr>
            <p:ph type="sldNum" sz="quarter" idx="12"/>
          </p:nvPr>
        </p:nvSpPr>
        <p:spPr/>
        <p:txBody>
          <a:bodyPr/>
          <a:lstStyle/>
          <a:p>
            <a:fld id="{07462A9D-0547-4F88-B47B-90493155EF04}" type="slidenum">
              <a:rPr lang="en-US" smtClean="0">
                <a:solidFill>
                  <a:srgbClr val="465E9C"/>
                </a:solidFill>
              </a:rPr>
              <a:pPr/>
              <a:t>144</a:t>
            </a:fld>
            <a:endParaRPr lang="en-US" dirty="0">
              <a:solidFill>
                <a:srgbClr val="465E9C"/>
              </a:solidFill>
            </a:endParaRPr>
          </a:p>
        </p:txBody>
      </p:sp>
    </p:spTree>
    <p:extLst>
      <p:ext uri="{BB962C8B-B14F-4D97-AF65-F5344CB8AC3E}">
        <p14:creationId xmlns:p14="http://schemas.microsoft.com/office/powerpoint/2010/main" val="2306649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bg/>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3" grpId="0" build="p"/>
      <p:bldP spid="6" grpId="0" build="p" animBg="1"/>
      <p:bldP spid="7" grpId="0" build="p"/>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fontScale="90000"/>
          </a:bodyPr>
          <a:lstStyle/>
          <a:p>
            <a:r>
              <a:rPr lang="en-US" dirty="0"/>
              <a:t>So  … why should SLPs be engaged with education standards?</a:t>
            </a:r>
          </a:p>
        </p:txBody>
      </p:sp>
      <p:sp>
        <p:nvSpPr>
          <p:cNvPr id="10" name="Content Placeholder 9"/>
          <p:cNvSpPr>
            <a:spLocks noGrp="1"/>
          </p:cNvSpPr>
          <p:nvPr>
            <p:ph idx="1"/>
          </p:nvPr>
        </p:nvSpPr>
        <p:spPr/>
        <p:txBody>
          <a:bodyPr>
            <a:normAutofit/>
          </a:bodyPr>
          <a:lstStyle/>
          <a:p>
            <a:r>
              <a:rPr lang="en-US" sz="3200" dirty="0"/>
              <a:t>Our strong background in language and communication enables us to identify the skills students need to master the standards.</a:t>
            </a:r>
          </a:p>
          <a:p>
            <a:r>
              <a:rPr lang="en-US" sz="3200" dirty="0"/>
              <a:t>It facilitates our students’ mastery of academic concepts</a:t>
            </a:r>
          </a:p>
        </p:txBody>
      </p:sp>
      <p:sp>
        <p:nvSpPr>
          <p:cNvPr id="7" name="Footer Placeholder 6"/>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orbel" panose="020B0503020204020204"/>
                <a:ea typeface="+mn-ea"/>
                <a:cs typeface="+mn-cs"/>
              </a:rPr>
              <a:t>© LPdF</a:t>
            </a:r>
          </a:p>
        </p:txBody>
      </p:sp>
      <p:sp>
        <p:nvSpPr>
          <p:cNvPr id="8" name="Slide Number Placehold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462A9D-0547-4F88-B47B-90493155EF04}" type="slidenum">
              <a:rPr kumimoji="0" lang="en-US" sz="900" b="0" i="0" u="none" strike="noStrike" kern="1200" cap="none" spc="0" normalizeH="0" baseline="0" noProof="0" smtClean="0">
                <a:ln>
                  <a:noFill/>
                </a:ln>
                <a:solidFill>
                  <a:prstClr val="black"/>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9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629573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990600"/>
            <a:ext cx="7704667" cy="914399"/>
          </a:xfrm>
        </p:spPr>
        <p:txBody>
          <a:bodyPr>
            <a:normAutofit fontScale="90000"/>
          </a:bodyPr>
          <a:lstStyle/>
          <a:p>
            <a:r>
              <a:rPr lang="en-US" dirty="0"/>
              <a:t>How can we use the standards to explain what we do to educators and parents?</a:t>
            </a:r>
            <a:br>
              <a:rPr lang="en-US" dirty="0"/>
            </a:br>
            <a:endParaRPr lang="en-US" dirty="0"/>
          </a:p>
        </p:txBody>
      </p:sp>
      <p:sp>
        <p:nvSpPr>
          <p:cNvPr id="7" name="Content Placeholder 6"/>
          <p:cNvSpPr>
            <a:spLocks noGrp="1"/>
          </p:cNvSpPr>
          <p:nvPr>
            <p:ph idx="1"/>
          </p:nvPr>
        </p:nvSpPr>
        <p:spPr>
          <a:xfrm>
            <a:off x="457200" y="2190507"/>
            <a:ext cx="7704667" cy="4495800"/>
          </a:xfrm>
        </p:spPr>
        <p:txBody>
          <a:bodyPr>
            <a:noAutofit/>
          </a:bodyPr>
          <a:lstStyle/>
          <a:p>
            <a:r>
              <a:rPr lang="en-US" sz="3200" dirty="0"/>
              <a:t>Compare the child’s language skills to the expectations for his/her grade level.</a:t>
            </a:r>
          </a:p>
          <a:p>
            <a:pPr lvl="1"/>
            <a:r>
              <a:rPr lang="en-US" sz="2400" dirty="0"/>
              <a:t>Communicate the expectations from prior grade levels that have not been met, establishing the educational impact of the language impairment.</a:t>
            </a:r>
          </a:p>
          <a:p>
            <a:pPr lvl="1"/>
            <a:r>
              <a:rPr lang="en-US" sz="2400" dirty="0"/>
              <a:t>Identify upcoming expectations that SLPs and teachers can support collaboratively.</a:t>
            </a:r>
          </a:p>
          <a:p>
            <a:r>
              <a:rPr lang="en-US" sz="3200" dirty="0"/>
              <a:t>Analyze the language skills needed for mastery and plan intervention.</a:t>
            </a:r>
          </a:p>
        </p:txBody>
      </p:sp>
      <p:sp>
        <p:nvSpPr>
          <p:cNvPr id="4" name="Footer Placeholder 3"/>
          <p:cNvSpPr>
            <a:spLocks noGrp="1"/>
          </p:cNvSpPr>
          <p:nvPr>
            <p:ph type="ftr" sz="quarter" idx="11"/>
          </p:nvPr>
        </p:nvSpPr>
        <p:spPr/>
        <p:txBody>
          <a:bodyPr/>
          <a:lstStyle/>
          <a:p>
            <a:r>
              <a:rPr lang="en-US" dirty="0">
                <a:solidFill>
                  <a:prstClr val="black"/>
                </a:solidFill>
              </a:rPr>
              <a:t>© LPdF</a:t>
            </a:r>
          </a:p>
        </p:txBody>
      </p:sp>
      <p:sp>
        <p:nvSpPr>
          <p:cNvPr id="5" name="Slide Number Placeholder 4"/>
          <p:cNvSpPr>
            <a:spLocks noGrp="1"/>
          </p:cNvSpPr>
          <p:nvPr>
            <p:ph type="sldNum" sz="quarter" idx="12"/>
          </p:nvPr>
        </p:nvSpPr>
        <p:spPr/>
        <p:txBody>
          <a:bodyPr/>
          <a:lstStyle/>
          <a:p>
            <a:fld id="{07462A9D-0547-4F88-B47B-90493155EF04}" type="slidenum">
              <a:rPr lang="en-US" smtClean="0">
                <a:solidFill>
                  <a:prstClr val="black"/>
                </a:solidFill>
              </a:rPr>
              <a:pPr/>
              <a:t>146</a:t>
            </a:fld>
            <a:endParaRPr lang="en-US" dirty="0">
              <a:solidFill>
                <a:prstClr val="black"/>
              </a:solidFill>
            </a:endParaRPr>
          </a:p>
        </p:txBody>
      </p:sp>
    </p:spTree>
    <p:extLst>
      <p:ext uri="{BB962C8B-B14F-4D97-AF65-F5344CB8AC3E}">
        <p14:creationId xmlns:p14="http://schemas.microsoft.com/office/powerpoint/2010/main" val="1174016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696582" y="914400"/>
            <a:ext cx="6858000" cy="1194650"/>
          </a:xfrm>
        </p:spPr>
        <p:txBody>
          <a:bodyPr>
            <a:normAutofit fontScale="90000"/>
          </a:bodyPr>
          <a:lstStyle/>
          <a:p>
            <a:r>
              <a:rPr lang="en-US" dirty="0"/>
              <a:t>Resources?</a:t>
            </a:r>
            <a:br>
              <a:rPr lang="en-US" dirty="0"/>
            </a:br>
            <a:r>
              <a:rPr lang="en-US" sz="4400" dirty="0"/>
              <a:t>ASHA Practice Portal </a:t>
            </a:r>
            <a:br>
              <a:rPr lang="en-US" sz="4400" dirty="0"/>
            </a:br>
            <a:r>
              <a:rPr lang="en-US" sz="4400" dirty="0"/>
              <a:t>and Common Core Standards Info</a:t>
            </a:r>
            <a:br>
              <a:rPr lang="en-US" sz="4400" dirty="0"/>
            </a:br>
            <a:r>
              <a:rPr lang="en-US" sz="2700" dirty="0">
                <a:hlinkClick r:id="rId2"/>
              </a:rPr>
              <a:t>http://www.asha.org/SLP/schools/Common-Core-State-Standards/</a:t>
            </a:r>
            <a:br>
              <a:rPr lang="en-US" sz="2700" dirty="0"/>
            </a:br>
            <a:endParaRPr lang="en-US" sz="2700" dirty="0"/>
          </a:p>
        </p:txBody>
      </p:sp>
      <p:sp>
        <p:nvSpPr>
          <p:cNvPr id="7" name="Subtitle 6"/>
          <p:cNvSpPr>
            <a:spLocks noGrp="1"/>
          </p:cNvSpPr>
          <p:nvPr>
            <p:ph type="subTitle" idx="1"/>
          </p:nvPr>
        </p:nvSpPr>
        <p:spPr/>
        <p:txBody>
          <a:bodyPr/>
          <a:lstStyle/>
          <a:p>
            <a:endParaRPr lang="en-US" dirty="0"/>
          </a:p>
        </p:txBody>
      </p:sp>
      <p:sp>
        <p:nvSpPr>
          <p:cNvPr id="4" name="Footer Placeholder 3"/>
          <p:cNvSpPr>
            <a:spLocks noGrp="1"/>
          </p:cNvSpPr>
          <p:nvPr>
            <p:ph type="ftr" sz="quarter" idx="11"/>
          </p:nvPr>
        </p:nvSpPr>
        <p:spPr/>
        <p:txBody>
          <a:bodyPr/>
          <a:lstStyle/>
          <a:p>
            <a:r>
              <a:rPr lang="en-US" dirty="0"/>
              <a:t>© LPdF</a:t>
            </a:r>
          </a:p>
        </p:txBody>
      </p:sp>
      <p:sp>
        <p:nvSpPr>
          <p:cNvPr id="5" name="Slide Number Placeholder 4"/>
          <p:cNvSpPr>
            <a:spLocks noGrp="1"/>
          </p:cNvSpPr>
          <p:nvPr>
            <p:ph type="sldNum" sz="quarter" idx="12"/>
          </p:nvPr>
        </p:nvSpPr>
        <p:spPr/>
        <p:txBody>
          <a:bodyPr/>
          <a:lstStyle/>
          <a:p>
            <a:fld id="{B3BB3716-B0B6-4F9A-A22D-D68ECC02E5E1}" type="slidenum">
              <a:rPr lang="en-US" smtClean="0"/>
              <a:pPr/>
              <a:t>147</a:t>
            </a:fld>
            <a:endParaRPr lang="en-US" dirty="0"/>
          </a:p>
        </p:txBody>
      </p:sp>
    </p:spTree>
    <p:extLst>
      <p:ext uri="{BB962C8B-B14F-4D97-AF65-F5344CB8AC3E}">
        <p14:creationId xmlns:p14="http://schemas.microsoft.com/office/powerpoint/2010/main" val="177183908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r>
              <a:rPr lang="en-US" dirty="0"/>
              <a:t>© LPdF</a:t>
            </a:r>
          </a:p>
        </p:txBody>
      </p:sp>
      <p:sp>
        <p:nvSpPr>
          <p:cNvPr id="5" name="Slide Number Placeholder 4"/>
          <p:cNvSpPr>
            <a:spLocks noGrp="1"/>
          </p:cNvSpPr>
          <p:nvPr>
            <p:ph type="sldNum" sz="quarter" idx="12"/>
          </p:nvPr>
        </p:nvSpPr>
        <p:spPr/>
        <p:txBody>
          <a:bodyPr/>
          <a:lstStyle/>
          <a:p>
            <a:fld id="{B3BB3716-B0B6-4F9A-A22D-D68ECC02E5E1}" type="slidenum">
              <a:rPr lang="en-US" smtClean="0"/>
              <a:pPr/>
              <a:t>148</a:t>
            </a:fld>
            <a:endParaRPr lang="en-US" dirty="0"/>
          </a:p>
        </p:txBody>
      </p:sp>
      <p:pic>
        <p:nvPicPr>
          <p:cNvPr id="6" name="Picture 5"/>
          <p:cNvPicPr>
            <a:picLocks noChangeAspect="1"/>
          </p:cNvPicPr>
          <p:nvPr/>
        </p:nvPicPr>
        <p:blipFill>
          <a:blip r:embed="rId2"/>
          <a:stretch>
            <a:fillRect/>
          </a:stretch>
        </p:blipFill>
        <p:spPr>
          <a:xfrm>
            <a:off x="-603953" y="33233"/>
            <a:ext cx="10351905" cy="6791533"/>
          </a:xfrm>
          <a:prstGeom prst="rect">
            <a:avLst/>
          </a:prstGeom>
        </p:spPr>
      </p:pic>
    </p:spTree>
    <p:extLst>
      <p:ext uri="{BB962C8B-B14F-4D97-AF65-F5344CB8AC3E}">
        <p14:creationId xmlns:p14="http://schemas.microsoft.com/office/powerpoint/2010/main" val="115540320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2"/>
          <p:cNvSpPr>
            <a:spLocks noGrp="1" noChangeArrowheads="1"/>
          </p:cNvSpPr>
          <p:nvPr>
            <p:ph type="title"/>
          </p:nvPr>
        </p:nvSpPr>
        <p:spPr/>
        <p:txBody>
          <a:bodyPr>
            <a:normAutofit/>
          </a:bodyPr>
          <a:lstStyle/>
          <a:p>
            <a:endParaRPr lang="en-US" b="1" dirty="0">
              <a:solidFill>
                <a:schemeClr val="accent1"/>
              </a:solidFill>
            </a:endParaRPr>
          </a:p>
        </p:txBody>
      </p:sp>
      <p:pic>
        <p:nvPicPr>
          <p:cNvPr id="4" name="Content Placeholder 3"/>
          <p:cNvPicPr>
            <a:picLocks noGrp="1" noChangeAspect="1"/>
          </p:cNvPicPr>
          <p:nvPr>
            <p:ph sz="half" idx="1"/>
          </p:nvPr>
        </p:nvPicPr>
        <p:blipFill>
          <a:blip r:embed="rId3"/>
          <a:stretch>
            <a:fillRect/>
          </a:stretch>
        </p:blipFill>
        <p:spPr>
          <a:xfrm>
            <a:off x="381000" y="2286000"/>
            <a:ext cx="3353091" cy="4340728"/>
          </a:xfrm>
          <a:prstGeom prst="rect">
            <a:avLst/>
          </a:prstGeom>
        </p:spPr>
      </p:pic>
      <p:sp>
        <p:nvSpPr>
          <p:cNvPr id="314371" name="Rectangle 3"/>
          <p:cNvSpPr>
            <a:spLocks noGrp="1" noChangeArrowheads="1"/>
          </p:cNvSpPr>
          <p:nvPr>
            <p:ph sz="half" idx="2"/>
          </p:nvPr>
        </p:nvSpPr>
        <p:spPr>
          <a:xfrm>
            <a:off x="1752600" y="685801"/>
            <a:ext cx="6520717" cy="4681728"/>
          </a:xfrm>
          <a:prstGeom prst="rect">
            <a:avLst/>
          </a:prstGeom>
          <a:ln>
            <a:noFill/>
          </a:ln>
        </p:spPr>
        <p:txBody>
          <a:bodyPr/>
          <a:lstStyle/>
          <a:p>
            <a:pPr marL="0" indent="0">
              <a:buFontTx/>
              <a:buNone/>
            </a:pPr>
            <a:r>
              <a:rPr lang="en-US" sz="3600" b="1" dirty="0">
                <a:solidFill>
                  <a:schemeClr val="accent5">
                    <a:lumMod val="60000"/>
                    <a:lumOff val="40000"/>
                  </a:schemeClr>
                </a:solidFill>
              </a:rPr>
              <a:t>Opportunity is missed by  most people because it is dressed in overalls and looks like work. </a:t>
            </a:r>
          </a:p>
          <a:p>
            <a:pPr marL="0" indent="0" algn="ctr">
              <a:buFontTx/>
              <a:buNone/>
            </a:pPr>
            <a:r>
              <a:rPr lang="en-US" sz="3600" b="1" dirty="0">
                <a:solidFill>
                  <a:schemeClr val="accent5">
                    <a:lumMod val="60000"/>
                    <a:lumOff val="40000"/>
                  </a:schemeClr>
                </a:solidFill>
              </a:rPr>
              <a:t>Thomas Edison</a:t>
            </a:r>
          </a:p>
        </p:txBody>
      </p:sp>
      <p:sp>
        <p:nvSpPr>
          <p:cNvPr id="2" name="Footer Placeholder 1"/>
          <p:cNvSpPr>
            <a:spLocks noGrp="1"/>
          </p:cNvSpPr>
          <p:nvPr>
            <p:ph type="ftr" sz="quarter" idx="11"/>
          </p:nvPr>
        </p:nvSpPr>
        <p:spPr/>
        <p:txBody>
          <a:bodyPr/>
          <a:lstStyle/>
          <a:p>
            <a:r>
              <a:rPr lang="en-US" dirty="0">
                <a:solidFill>
                  <a:prstClr val="black"/>
                </a:solidFill>
              </a:rPr>
              <a:t>© LPdF</a:t>
            </a:r>
          </a:p>
        </p:txBody>
      </p:sp>
      <p:sp>
        <p:nvSpPr>
          <p:cNvPr id="7" name="Slide Number Placeholder 6"/>
          <p:cNvSpPr>
            <a:spLocks noGrp="1"/>
          </p:cNvSpPr>
          <p:nvPr>
            <p:ph type="sldNum" sz="quarter" idx="12"/>
          </p:nvPr>
        </p:nvSpPr>
        <p:spPr/>
        <p:txBody>
          <a:bodyPr/>
          <a:lstStyle/>
          <a:p>
            <a:fld id="{200FECA1-8F52-4428-8D50-2DEEAED9E31A}" type="slidenum">
              <a:rPr lang="en-US" smtClean="0">
                <a:solidFill>
                  <a:prstClr val="black"/>
                </a:solidFill>
              </a:rPr>
              <a:pPr/>
              <a:t>149</a:t>
            </a:fld>
            <a:endParaRPr lang="en-US" dirty="0">
              <a:solidFill>
                <a:prstClr val="black"/>
              </a:solidFill>
            </a:endParaRPr>
          </a:p>
        </p:txBody>
      </p:sp>
    </p:spTree>
    <p:extLst>
      <p:ext uri="{BB962C8B-B14F-4D97-AF65-F5344CB8AC3E}">
        <p14:creationId xmlns:p14="http://schemas.microsoft.com/office/powerpoint/2010/main" val="4098299750"/>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360" y="381000"/>
            <a:ext cx="7886700" cy="1325563"/>
          </a:xfrm>
        </p:spPr>
        <p:txBody>
          <a:bodyPr/>
          <a:lstStyle/>
          <a:p>
            <a:r>
              <a:rPr lang="en-US" dirty="0"/>
              <a:t>WVa  Standards</a:t>
            </a:r>
          </a:p>
        </p:txBody>
      </p:sp>
      <p:pic>
        <p:nvPicPr>
          <p:cNvPr id="6" name="Content Placeholder 5"/>
          <p:cNvPicPr>
            <a:picLocks noGrp="1" noChangeAspect="1"/>
          </p:cNvPicPr>
          <p:nvPr>
            <p:ph idx="1"/>
          </p:nvPr>
        </p:nvPicPr>
        <p:blipFill>
          <a:blip r:embed="rId2"/>
          <a:stretch>
            <a:fillRect/>
          </a:stretch>
        </p:blipFill>
        <p:spPr>
          <a:xfrm>
            <a:off x="3011365" y="3144603"/>
            <a:ext cx="6096851" cy="3429479"/>
          </a:xfrm>
          <a:prstGeom prst="rect">
            <a:avLst/>
          </a:prstGeom>
        </p:spPr>
      </p:pic>
      <p:sp>
        <p:nvSpPr>
          <p:cNvPr id="4" name="Footer Placeholder 3"/>
          <p:cNvSpPr>
            <a:spLocks noGrp="1"/>
          </p:cNvSpPr>
          <p:nvPr>
            <p:ph type="ftr" sz="quarter" idx="11"/>
          </p:nvPr>
        </p:nvSpPr>
        <p:spPr/>
        <p:txBody>
          <a:bodyPr/>
          <a:lstStyle/>
          <a:p>
            <a:r>
              <a:rPr lang="en-US" dirty="0"/>
              <a:t>© LPdF</a:t>
            </a:r>
          </a:p>
        </p:txBody>
      </p:sp>
      <p:sp>
        <p:nvSpPr>
          <p:cNvPr id="5" name="Slide Number Placeholder 4"/>
          <p:cNvSpPr>
            <a:spLocks noGrp="1"/>
          </p:cNvSpPr>
          <p:nvPr>
            <p:ph type="sldNum" sz="quarter" idx="12"/>
          </p:nvPr>
        </p:nvSpPr>
        <p:spPr/>
        <p:txBody>
          <a:bodyPr/>
          <a:lstStyle/>
          <a:p>
            <a:fld id="{B3BB3716-B0B6-4F9A-A22D-D68ECC02E5E1}" type="slidenum">
              <a:rPr lang="en-US" smtClean="0"/>
              <a:pPr/>
              <a:t>15</a:t>
            </a:fld>
            <a:endParaRPr lang="en-US" dirty="0"/>
          </a:p>
        </p:txBody>
      </p:sp>
      <p:sp>
        <p:nvSpPr>
          <p:cNvPr id="8" name="Text Placeholder 7"/>
          <p:cNvSpPr>
            <a:spLocks noGrp="1"/>
          </p:cNvSpPr>
          <p:nvPr>
            <p:ph type="body" idx="4294967295"/>
          </p:nvPr>
        </p:nvSpPr>
        <p:spPr>
          <a:xfrm>
            <a:off x="304800" y="1550988"/>
            <a:ext cx="7675562" cy="4805363"/>
          </a:xfrm>
        </p:spPr>
        <p:txBody>
          <a:bodyPr/>
          <a:lstStyle/>
          <a:p>
            <a:r>
              <a:rPr lang="en-US" dirty="0"/>
              <a:t>Repealed</a:t>
            </a:r>
            <a:r>
              <a:rPr lang="en-US" baseline="0" dirty="0"/>
              <a:t> W Va version of CCSS Dec 2015</a:t>
            </a:r>
          </a:p>
          <a:p>
            <a:r>
              <a:rPr lang="en-US" dirty="0"/>
              <a:t>Educator involvement</a:t>
            </a:r>
          </a:p>
          <a:p>
            <a:r>
              <a:rPr lang="en-US" dirty="0"/>
              <a:t>Implemented WV College and Career Readiness Standards (WVCCR)  July 2016</a:t>
            </a:r>
          </a:p>
        </p:txBody>
      </p:sp>
    </p:spTree>
    <p:extLst>
      <p:ext uri="{BB962C8B-B14F-4D97-AF65-F5344CB8AC3E}">
        <p14:creationId xmlns:p14="http://schemas.microsoft.com/office/powerpoint/2010/main" val="2892376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2133" y="76200"/>
            <a:ext cx="7704667" cy="914399"/>
          </a:xfrm>
        </p:spPr>
        <p:txBody>
          <a:bodyPr/>
          <a:lstStyle/>
          <a:p>
            <a:pPr algn="l"/>
            <a:r>
              <a:rPr lang="en-US" dirty="0"/>
              <a:t>References</a:t>
            </a:r>
          </a:p>
        </p:txBody>
      </p:sp>
      <p:sp>
        <p:nvSpPr>
          <p:cNvPr id="3" name="Content Placeholder 2"/>
          <p:cNvSpPr>
            <a:spLocks noGrp="1"/>
          </p:cNvSpPr>
          <p:nvPr>
            <p:ph idx="1"/>
          </p:nvPr>
        </p:nvSpPr>
        <p:spPr>
          <a:xfrm>
            <a:off x="982132" y="914399"/>
            <a:ext cx="7704667" cy="5441951"/>
          </a:xfrm>
        </p:spPr>
        <p:txBody>
          <a:bodyPr>
            <a:normAutofit fontScale="70000" lnSpcReduction="20000"/>
          </a:bodyPr>
          <a:lstStyle/>
          <a:p>
            <a:r>
              <a:rPr lang="en-US" dirty="0">
                <a:cs typeface="Arial" panose="020B0604020202020204" pitchFamily="34" charset="0"/>
              </a:rPr>
              <a:t>Blosser, J., Roth, F. P., Paul, D. R., Ehren, B. J., Nelson, N. W., &amp; Sturm, J. M. (2012, August 28). </a:t>
            </a:r>
            <a:r>
              <a:rPr lang="en-US" dirty="0">
                <a:cs typeface="Arial" panose="020B0604020202020204" pitchFamily="34" charset="0"/>
                <a:hlinkClick r:id="rId3"/>
              </a:rPr>
              <a:t>Integrating the core</a:t>
            </a:r>
            <a:r>
              <a:rPr lang="en-US" i="1" dirty="0">
                <a:cs typeface="Arial" panose="020B0604020202020204" pitchFamily="34" charset="0"/>
              </a:rPr>
              <a:t>. The ASHA Leader.</a:t>
            </a:r>
            <a:endParaRPr lang="en-US" dirty="0">
              <a:cs typeface="Arial" panose="020B0604020202020204" pitchFamily="34" charset="0"/>
            </a:endParaRPr>
          </a:p>
          <a:p>
            <a:r>
              <a:rPr lang="en-US" dirty="0">
                <a:cs typeface="Arial" panose="020B0604020202020204" pitchFamily="34" charset="0"/>
              </a:rPr>
              <a:t>Ehren, B. J., Blosser, J., Roth, F. P., Paul, D. R., &amp; Nelson, N. W. (2012, April 03). </a:t>
            </a:r>
            <a:r>
              <a:rPr lang="en-US" dirty="0">
                <a:cs typeface="Arial" panose="020B0604020202020204" pitchFamily="34" charset="0"/>
                <a:hlinkClick r:id="rId4"/>
              </a:rPr>
              <a:t>Core commitment</a:t>
            </a:r>
            <a:r>
              <a:rPr lang="en-US" dirty="0">
                <a:cs typeface="Arial" panose="020B0604020202020204" pitchFamily="34" charset="0"/>
              </a:rPr>
              <a:t>. </a:t>
            </a:r>
            <a:r>
              <a:rPr lang="en-US" i="1" dirty="0">
                <a:cs typeface="Arial" panose="020B0604020202020204" pitchFamily="34" charset="0"/>
              </a:rPr>
              <a:t>The ASHA Leader</a:t>
            </a:r>
            <a:r>
              <a:rPr lang="en-US" dirty="0">
                <a:cs typeface="Arial" panose="020B0604020202020204" pitchFamily="34" charset="0"/>
              </a:rPr>
              <a:t>.</a:t>
            </a:r>
          </a:p>
          <a:p>
            <a:pPr lvl="0"/>
            <a:r>
              <a:rPr lang="en-US" dirty="0">
                <a:cs typeface="Arial" panose="020B0604020202020204" pitchFamily="34" charset="0"/>
              </a:rPr>
              <a:t>Justice, L. (October 2013). From my perspective:  A+ speech-language goals. </a:t>
            </a:r>
            <a:r>
              <a:rPr lang="en-US" i="1" dirty="0">
                <a:cs typeface="Arial" panose="020B0604020202020204" pitchFamily="34" charset="0"/>
              </a:rPr>
              <a:t>The ASHA Leader, 19</a:t>
            </a:r>
            <a:r>
              <a:rPr lang="en-US" dirty="0">
                <a:cs typeface="Arial" panose="020B0604020202020204" pitchFamily="34" charset="0"/>
              </a:rPr>
              <a:t>, 10 – 11. Doi:10.1044/leader.FMP.18102013.10.</a:t>
            </a:r>
          </a:p>
          <a:p>
            <a:r>
              <a:rPr lang="en-US" sz="2300" spc="150" dirty="0">
                <a:solidFill>
                  <a:schemeClr val="tx1"/>
                </a:solidFill>
                <a:cs typeface="Arial" panose="020B0604020202020204" pitchFamily="34" charset="0"/>
              </a:rPr>
              <a:t>Larsen, J.A., &amp; Nippold, M.A. (2007). Morphological analysis in school-age children: Dynamic Assessment of a word learning strategy. </a:t>
            </a:r>
            <a:r>
              <a:rPr lang="en-US" sz="2300" i="1" spc="150" dirty="0">
                <a:solidFill>
                  <a:schemeClr val="tx1"/>
                </a:solidFill>
                <a:cs typeface="Arial" panose="020B0604020202020204" pitchFamily="34" charset="0"/>
              </a:rPr>
              <a:t>Language, Speech and Hearing Services in Schools, 38</a:t>
            </a:r>
            <a:r>
              <a:rPr lang="en-US" sz="2300" spc="150" dirty="0">
                <a:solidFill>
                  <a:schemeClr val="tx1"/>
                </a:solidFill>
                <a:cs typeface="Arial" panose="020B0604020202020204" pitchFamily="34" charset="0"/>
              </a:rPr>
              <a:t>, 201-212.</a:t>
            </a:r>
            <a:r>
              <a:rPr lang="en-US" sz="2300" i="1" spc="150" dirty="0">
                <a:solidFill>
                  <a:schemeClr val="tx1"/>
                </a:solidFill>
                <a:cs typeface="Arial" panose="020B0604020202020204" pitchFamily="34" charset="0"/>
              </a:rPr>
              <a:t> </a:t>
            </a:r>
            <a:endParaRPr lang="en-US" sz="2300" dirty="0">
              <a:solidFill>
                <a:schemeClr val="tx1"/>
              </a:solidFill>
              <a:cs typeface="Arial" panose="020B0604020202020204" pitchFamily="34" charset="0"/>
            </a:endParaRPr>
          </a:p>
          <a:p>
            <a:r>
              <a:rPr lang="en-US" dirty="0">
                <a:latin typeface="+mj-lt"/>
                <a:cs typeface="Arial" panose="020B0604020202020204" pitchFamily="34" charset="0"/>
              </a:rPr>
              <a:t>PA Dept. </a:t>
            </a:r>
            <a:r>
              <a:rPr lang="en-US" dirty="0">
                <a:cs typeface="Arial" panose="020B0604020202020204" pitchFamily="34" charset="0"/>
              </a:rPr>
              <a:t>of Education (2014).  </a:t>
            </a:r>
            <a:r>
              <a:rPr lang="en-US" i="1" dirty="0">
                <a:cs typeface="Arial" panose="020B0604020202020204" pitchFamily="34" charset="0"/>
              </a:rPr>
              <a:t>Academic standards for English language arts.</a:t>
            </a:r>
          </a:p>
          <a:p>
            <a:r>
              <a:rPr lang="en-US" dirty="0">
                <a:cs typeface="Arial" panose="020B0604020202020204" pitchFamily="34" charset="0"/>
              </a:rPr>
              <a:t>PA Dept. of Education (2014). </a:t>
            </a:r>
            <a:r>
              <a:rPr lang="en-US" i="1" dirty="0">
                <a:cs typeface="Arial" panose="020B0604020202020204" pitchFamily="34" charset="0"/>
              </a:rPr>
              <a:t>PA Core Standards – Common Core – PA Academic Standard Crosswalk.</a:t>
            </a:r>
            <a:endParaRPr lang="en-US" dirty="0">
              <a:cs typeface="Arial" panose="020B0604020202020204" pitchFamily="34" charset="0"/>
            </a:endParaRPr>
          </a:p>
          <a:p>
            <a:r>
              <a:rPr lang="en-US" dirty="0">
                <a:cs typeface="Arial" panose="020B0604020202020204" pitchFamily="34" charset="0"/>
              </a:rPr>
              <a:t>Power-deFur, L. (2016).  ). Common Core State Standards and the speech-language pathologist: Standards-based intervention for special populations.  San Diego: Plural Publishing.</a:t>
            </a:r>
          </a:p>
          <a:p>
            <a:r>
              <a:rPr lang="en-US" dirty="0">
                <a:cs typeface="Arial" panose="020B0604020202020204" pitchFamily="34" charset="0"/>
              </a:rPr>
              <a:t>Power-deFur, L. (2010, August 31). The educational relevance of communication disorders. The ASHA Leader.</a:t>
            </a:r>
          </a:p>
          <a:p>
            <a:r>
              <a:rPr lang="en-US" dirty="0">
                <a:cs typeface="Arial" panose="020B0604020202020204" pitchFamily="34" charset="0"/>
              </a:rPr>
              <a:t>Power-deFur, L. and Flynn, P. (2013).  Integrating Common Core State Standards.  ASHA Web Workshop.</a:t>
            </a:r>
          </a:p>
          <a:p>
            <a:r>
              <a:rPr lang="en-US" dirty="0">
                <a:cs typeface="Arial" panose="020B0604020202020204" pitchFamily="34" charset="0"/>
              </a:rPr>
              <a:t>Power-deFur, L., &amp; Flynn, P. (2012). </a:t>
            </a:r>
            <a:r>
              <a:rPr lang="en-US" dirty="0">
                <a:cs typeface="Arial" panose="020B0604020202020204" pitchFamily="34" charset="0"/>
                <a:hlinkClick r:id="rId5"/>
              </a:rPr>
              <a:t>Unpacking the standards for intervention</a:t>
            </a:r>
            <a:r>
              <a:rPr lang="en-US" dirty="0">
                <a:cs typeface="Arial" panose="020B0604020202020204" pitchFamily="34" charset="0"/>
              </a:rPr>
              <a:t>. </a:t>
            </a:r>
            <a:r>
              <a:rPr lang="en-US" i="1" dirty="0">
                <a:cs typeface="Arial" panose="020B0604020202020204" pitchFamily="34" charset="0"/>
              </a:rPr>
              <a:t>Perspectives on School-Based Issues, 13</a:t>
            </a:r>
            <a:r>
              <a:rPr lang="en-US" dirty="0">
                <a:cs typeface="Arial" panose="020B0604020202020204" pitchFamily="34" charset="0"/>
              </a:rPr>
              <a:t>, 11–16.</a:t>
            </a:r>
          </a:p>
        </p:txBody>
      </p:sp>
      <p:sp>
        <p:nvSpPr>
          <p:cNvPr id="4" name="Footer Placeholder 3"/>
          <p:cNvSpPr>
            <a:spLocks noGrp="1"/>
          </p:cNvSpPr>
          <p:nvPr>
            <p:ph type="ftr" sz="quarter" idx="11"/>
          </p:nvPr>
        </p:nvSpPr>
        <p:spPr/>
        <p:txBody>
          <a:bodyPr/>
          <a:lstStyle/>
          <a:p>
            <a:r>
              <a:rPr lang="en-US" dirty="0">
                <a:solidFill>
                  <a:prstClr val="black"/>
                </a:solidFill>
              </a:rPr>
              <a:t>© LPdF</a:t>
            </a:r>
          </a:p>
        </p:txBody>
      </p:sp>
      <p:sp>
        <p:nvSpPr>
          <p:cNvPr id="5" name="Slide Number Placeholder 4"/>
          <p:cNvSpPr>
            <a:spLocks noGrp="1"/>
          </p:cNvSpPr>
          <p:nvPr>
            <p:ph type="sldNum" sz="quarter" idx="12"/>
          </p:nvPr>
        </p:nvSpPr>
        <p:spPr/>
        <p:txBody>
          <a:bodyPr/>
          <a:lstStyle/>
          <a:p>
            <a:fld id="{07462A9D-0547-4F88-B47B-90493155EF04}" type="slidenum">
              <a:rPr lang="en-US" smtClean="0">
                <a:solidFill>
                  <a:prstClr val="black"/>
                </a:solidFill>
              </a:rPr>
              <a:pPr/>
              <a:t>150</a:t>
            </a:fld>
            <a:endParaRPr lang="en-US" dirty="0">
              <a:solidFill>
                <a:prstClr val="black"/>
              </a:solidFill>
            </a:endParaRPr>
          </a:p>
        </p:txBody>
      </p:sp>
    </p:spTree>
    <p:extLst>
      <p:ext uri="{BB962C8B-B14F-4D97-AF65-F5344CB8AC3E}">
        <p14:creationId xmlns:p14="http://schemas.microsoft.com/office/powerpoint/2010/main" val="314178341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4428" r="2353" b="7510"/>
          <a:stretch/>
        </p:blipFill>
        <p:spPr>
          <a:xfrm>
            <a:off x="2228850" y="1990725"/>
            <a:ext cx="4210050" cy="2914650"/>
          </a:xfrm>
          <a:prstGeom prst="rect">
            <a:avLst/>
          </a:prstGeom>
        </p:spPr>
      </p:pic>
      <p:sp>
        <p:nvSpPr>
          <p:cNvPr id="2" name="TextBox 1"/>
          <p:cNvSpPr txBox="1"/>
          <p:nvPr/>
        </p:nvSpPr>
        <p:spPr>
          <a:xfrm>
            <a:off x="1282430" y="5181600"/>
            <a:ext cx="6102889" cy="1077218"/>
          </a:xfrm>
          <a:prstGeom prst="rect">
            <a:avLst/>
          </a:prstGeom>
          <a:solidFill>
            <a:srgbClr val="DAAACD"/>
          </a:solidFill>
        </p:spPr>
        <p:txBody>
          <a:bodyPr wrap="none" rtlCol="0">
            <a:spAutoFit/>
          </a:bodyPr>
          <a:lstStyle/>
          <a:p>
            <a:pPr defTabSz="457200"/>
            <a:r>
              <a:rPr lang="en-US" sz="3200" dirty="0">
                <a:solidFill>
                  <a:srgbClr val="666666"/>
                </a:solidFill>
              </a:rPr>
              <a:t>Lissa Power-deFur, Ph.D., CCC-SLP</a:t>
            </a:r>
          </a:p>
          <a:p>
            <a:pPr defTabSz="457200"/>
            <a:r>
              <a:rPr lang="en-US" sz="3200" dirty="0">
                <a:solidFill>
                  <a:srgbClr val="666666"/>
                </a:solidFill>
              </a:rPr>
              <a:t>powerdefurea@longwood.edu</a:t>
            </a:r>
          </a:p>
        </p:txBody>
      </p:sp>
      <p:sp>
        <p:nvSpPr>
          <p:cNvPr id="3" name="Footer Placeholder 2"/>
          <p:cNvSpPr>
            <a:spLocks noGrp="1"/>
          </p:cNvSpPr>
          <p:nvPr>
            <p:ph type="ftr" sz="quarter" idx="11"/>
          </p:nvPr>
        </p:nvSpPr>
        <p:spPr/>
        <p:txBody>
          <a:bodyPr/>
          <a:lstStyle/>
          <a:p>
            <a:r>
              <a:rPr lang="en-US" dirty="0"/>
              <a:t>© LPdF</a:t>
            </a:r>
          </a:p>
        </p:txBody>
      </p:sp>
      <p:sp>
        <p:nvSpPr>
          <p:cNvPr id="4" name="Slide Number Placeholder 3"/>
          <p:cNvSpPr>
            <a:spLocks noGrp="1"/>
          </p:cNvSpPr>
          <p:nvPr>
            <p:ph type="sldNum" sz="quarter" idx="12"/>
          </p:nvPr>
        </p:nvSpPr>
        <p:spPr/>
        <p:txBody>
          <a:bodyPr/>
          <a:lstStyle/>
          <a:p>
            <a:fld id="{B3BB3716-B0B6-4F9A-A22D-D68ECC02E5E1}" type="slidenum">
              <a:rPr lang="en-US" smtClean="0"/>
              <a:pPr/>
              <a:t>151</a:t>
            </a:fld>
            <a:endParaRPr lang="en-US" dirty="0"/>
          </a:p>
        </p:txBody>
      </p:sp>
    </p:spTree>
    <p:extLst>
      <p:ext uri="{BB962C8B-B14F-4D97-AF65-F5344CB8AC3E}">
        <p14:creationId xmlns:p14="http://schemas.microsoft.com/office/powerpoint/2010/main" val="16840955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Purpose of WVCCR </a:t>
            </a:r>
            <a:r>
              <a:rPr lang="en-US" sz="2000" dirty="0"/>
              <a:t>(WVDOE web site)	</a:t>
            </a:r>
          </a:p>
        </p:txBody>
      </p:sp>
      <p:sp>
        <p:nvSpPr>
          <p:cNvPr id="3" name="Content Placeholder 2"/>
          <p:cNvSpPr>
            <a:spLocks noGrp="1"/>
          </p:cNvSpPr>
          <p:nvPr>
            <p:ph idx="1"/>
          </p:nvPr>
        </p:nvSpPr>
        <p:spPr/>
        <p:txBody>
          <a:bodyPr>
            <a:normAutofit/>
          </a:bodyPr>
          <a:lstStyle/>
          <a:p>
            <a:r>
              <a:rPr lang="en-US" sz="3200" dirty="0"/>
              <a:t>Prepare students for today’s and tomorrow’s job market</a:t>
            </a:r>
          </a:p>
          <a:p>
            <a:r>
              <a:rPr lang="en-US" sz="3200" dirty="0"/>
              <a:t>Develop real-world skills</a:t>
            </a:r>
          </a:p>
          <a:p>
            <a:r>
              <a:rPr lang="en-US" sz="3200" dirty="0"/>
              <a:t>Challenge students to </a:t>
            </a:r>
          </a:p>
          <a:p>
            <a:pPr lvl="1"/>
            <a:r>
              <a:rPr lang="en-US" sz="3200" dirty="0"/>
              <a:t>Think critically</a:t>
            </a:r>
          </a:p>
          <a:p>
            <a:pPr lvl="1"/>
            <a:r>
              <a:rPr lang="en-US" sz="3200" dirty="0"/>
              <a:t>Absorb information</a:t>
            </a:r>
          </a:p>
          <a:p>
            <a:pPr lvl="1"/>
            <a:r>
              <a:rPr lang="en-US" sz="3200" dirty="0"/>
              <a:t>Draw conclusions </a:t>
            </a:r>
          </a:p>
          <a:p>
            <a:pPr lvl="1"/>
            <a:r>
              <a:rPr lang="en-US" sz="3200" dirty="0"/>
              <a:t>Communicate successfully</a:t>
            </a:r>
          </a:p>
        </p:txBody>
      </p:sp>
      <p:sp>
        <p:nvSpPr>
          <p:cNvPr id="4" name="Footer Placeholder 3"/>
          <p:cNvSpPr>
            <a:spLocks noGrp="1"/>
          </p:cNvSpPr>
          <p:nvPr>
            <p:ph type="ftr" sz="quarter" idx="11"/>
          </p:nvPr>
        </p:nvSpPr>
        <p:spPr/>
        <p:txBody>
          <a:bodyPr/>
          <a:lstStyle/>
          <a:p>
            <a:r>
              <a:rPr lang="en-US" dirty="0"/>
              <a:t>© LPdF</a:t>
            </a:r>
          </a:p>
        </p:txBody>
      </p:sp>
      <p:sp>
        <p:nvSpPr>
          <p:cNvPr id="5" name="Slide Number Placeholder 4"/>
          <p:cNvSpPr>
            <a:spLocks noGrp="1"/>
          </p:cNvSpPr>
          <p:nvPr>
            <p:ph type="sldNum" sz="quarter" idx="12"/>
          </p:nvPr>
        </p:nvSpPr>
        <p:spPr/>
        <p:txBody>
          <a:bodyPr/>
          <a:lstStyle/>
          <a:p>
            <a:fld id="{B3BB3716-B0B6-4F9A-A22D-D68ECC02E5E1}" type="slidenum">
              <a:rPr lang="en-US" smtClean="0"/>
              <a:pPr/>
              <a:t>16</a:t>
            </a:fld>
            <a:endParaRPr lang="en-US" dirty="0"/>
          </a:p>
        </p:txBody>
      </p:sp>
    </p:spTree>
    <p:extLst>
      <p:ext uri="{BB962C8B-B14F-4D97-AF65-F5344CB8AC3E}">
        <p14:creationId xmlns:p14="http://schemas.microsoft.com/office/powerpoint/2010/main" val="24596122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chemeClr val="tx1"/>
                </a:solidFill>
                <a:latin typeface="Arial Black" panose="020B0A04020102020204" pitchFamily="34" charset="0"/>
              </a:rPr>
              <a:t>Standards</a:t>
            </a:r>
            <a:r>
              <a:rPr lang="en-US" baseline="0" dirty="0">
                <a:solidFill>
                  <a:schemeClr val="tx1"/>
                </a:solidFill>
                <a:latin typeface="Arial Black" panose="020B0A04020102020204" pitchFamily="34" charset="0"/>
              </a:rPr>
              <a:t> are not curriculum </a:t>
            </a:r>
            <a:endParaRPr lang="en-US" dirty="0">
              <a:solidFill>
                <a:schemeClr val="tx1"/>
              </a:solidFill>
              <a:latin typeface="Arial Black" panose="020B0A04020102020204" pitchFamily="34" charset="0"/>
            </a:endParaRPr>
          </a:p>
        </p:txBody>
      </p:sp>
      <p:sp>
        <p:nvSpPr>
          <p:cNvPr id="2" name="Content Placeholder 1"/>
          <p:cNvSpPr>
            <a:spLocks noGrp="1"/>
          </p:cNvSpPr>
          <p:nvPr>
            <p:ph idx="1"/>
          </p:nvPr>
        </p:nvSpPr>
        <p:spPr/>
        <p:txBody>
          <a:bodyPr>
            <a:normAutofit/>
          </a:bodyPr>
          <a:lstStyle/>
          <a:p>
            <a:r>
              <a:rPr lang="en-US" sz="3600" dirty="0"/>
              <a:t>Schools will develop curriculum to meet local students’ needs, based on the standards</a:t>
            </a:r>
          </a:p>
        </p:txBody>
      </p:sp>
      <p:sp>
        <p:nvSpPr>
          <p:cNvPr id="4" name="Footer Placeholder 3"/>
          <p:cNvSpPr>
            <a:spLocks noGrp="1"/>
          </p:cNvSpPr>
          <p:nvPr>
            <p:ph type="ftr" sz="quarter" idx="11"/>
          </p:nvPr>
        </p:nvSpPr>
        <p:spPr/>
        <p:txBody>
          <a:bodyPr/>
          <a:lstStyle/>
          <a:p>
            <a:r>
              <a:rPr lang="en-US" dirty="0"/>
              <a:t>© LPdF</a:t>
            </a:r>
          </a:p>
        </p:txBody>
      </p:sp>
      <p:sp>
        <p:nvSpPr>
          <p:cNvPr id="5" name="Slide Number Placeholder 4"/>
          <p:cNvSpPr>
            <a:spLocks noGrp="1"/>
          </p:cNvSpPr>
          <p:nvPr>
            <p:ph type="sldNum" sz="quarter" idx="12"/>
          </p:nvPr>
        </p:nvSpPr>
        <p:spPr/>
        <p:txBody>
          <a:bodyPr/>
          <a:lstStyle/>
          <a:p>
            <a:fld id="{561D2430-FB11-4C87-BF1D-6F488A17F237}" type="slidenum">
              <a:rPr lang="en-US" smtClean="0">
                <a:solidFill>
                  <a:srgbClr val="FFFFFF">
                    <a:tint val="75000"/>
                  </a:srgbClr>
                </a:solidFill>
              </a:rPr>
              <a:pPr/>
              <a:t>17</a:t>
            </a:fld>
            <a:endParaRPr lang="en-US" dirty="0">
              <a:solidFill>
                <a:srgbClr val="FFFFFF">
                  <a:tint val="75000"/>
                </a:srgbClr>
              </a:solidFill>
            </a:endParaRPr>
          </a:p>
        </p:txBody>
      </p:sp>
    </p:spTree>
    <p:extLst>
      <p:ext uri="{BB962C8B-B14F-4D97-AF65-F5344CB8AC3E}">
        <p14:creationId xmlns:p14="http://schemas.microsoft.com/office/powerpoint/2010/main" val="1140968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26852" t="15886" r="27040" b="51150"/>
          <a:stretch/>
        </p:blipFill>
        <p:spPr>
          <a:xfrm>
            <a:off x="352425" y="942975"/>
            <a:ext cx="8392997" cy="4800600"/>
          </a:xfrm>
          <a:prstGeom prst="rect">
            <a:avLst/>
          </a:prstGeom>
        </p:spPr>
      </p:pic>
    </p:spTree>
    <p:extLst>
      <p:ext uri="{BB962C8B-B14F-4D97-AF65-F5344CB8AC3E}">
        <p14:creationId xmlns:p14="http://schemas.microsoft.com/office/powerpoint/2010/main" val="34325668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52476" y="971550"/>
            <a:ext cx="7592123" cy="4945468"/>
          </a:xfrm>
          <a:prstGeom prst="rect">
            <a:avLst/>
          </a:prstGeom>
        </p:spPr>
      </p:pic>
    </p:spTree>
    <p:extLst>
      <p:ext uri="{BB962C8B-B14F-4D97-AF65-F5344CB8AC3E}">
        <p14:creationId xmlns:p14="http://schemas.microsoft.com/office/powerpoint/2010/main" val="12261521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Longwood?</a:t>
            </a:r>
          </a:p>
        </p:txBody>
      </p:sp>
      <p:sp>
        <p:nvSpPr>
          <p:cNvPr id="3" name="Footer Placeholder 2"/>
          <p:cNvSpPr>
            <a:spLocks noGrp="1"/>
          </p:cNvSpPr>
          <p:nvPr>
            <p:ph type="ftr" sz="quarter" idx="11"/>
          </p:nvPr>
        </p:nvSpPr>
        <p:spPr/>
        <p:txBody>
          <a:bodyPr/>
          <a:lstStyle/>
          <a:p>
            <a:r>
              <a:rPr lang="en-US" dirty="0"/>
              <a:t>© LPdF</a:t>
            </a:r>
          </a:p>
        </p:txBody>
      </p:sp>
      <p:sp>
        <p:nvSpPr>
          <p:cNvPr id="4" name="Slide Number Placeholder 3"/>
          <p:cNvSpPr>
            <a:spLocks noGrp="1"/>
          </p:cNvSpPr>
          <p:nvPr>
            <p:ph type="sldNum" sz="quarter" idx="12"/>
          </p:nvPr>
        </p:nvSpPr>
        <p:spPr/>
        <p:txBody>
          <a:bodyPr/>
          <a:lstStyle/>
          <a:p>
            <a:fld id="{B3BB3716-B0B6-4F9A-A22D-D68ECC02E5E1}" type="slidenum">
              <a:rPr lang="en-US" smtClean="0"/>
              <a:pPr/>
              <a:t>2</a:t>
            </a:fld>
            <a:endParaRPr lang="en-US" dirty="0"/>
          </a:p>
        </p:txBody>
      </p:sp>
      <p:pic>
        <p:nvPicPr>
          <p:cNvPr id="9" name="Picture 8"/>
          <p:cNvPicPr>
            <a:picLocks noChangeAspect="1"/>
          </p:cNvPicPr>
          <p:nvPr/>
        </p:nvPicPr>
        <p:blipFill>
          <a:blip r:embed="rId2"/>
          <a:stretch>
            <a:fillRect/>
          </a:stretch>
        </p:blipFill>
        <p:spPr>
          <a:xfrm>
            <a:off x="628650" y="1521913"/>
            <a:ext cx="1511939" cy="1926503"/>
          </a:xfrm>
          <a:prstGeom prst="rect">
            <a:avLst/>
          </a:prstGeom>
        </p:spPr>
      </p:pic>
      <p:pic>
        <p:nvPicPr>
          <p:cNvPr id="10" name="Picture 9"/>
          <p:cNvPicPr>
            <a:picLocks noChangeAspect="1"/>
          </p:cNvPicPr>
          <p:nvPr/>
        </p:nvPicPr>
        <p:blipFill>
          <a:blip r:embed="rId3"/>
          <a:stretch>
            <a:fillRect/>
          </a:stretch>
        </p:blipFill>
        <p:spPr>
          <a:xfrm>
            <a:off x="3609915" y="3733800"/>
            <a:ext cx="1694835" cy="1627773"/>
          </a:xfrm>
          <a:prstGeom prst="rect">
            <a:avLst/>
          </a:prstGeom>
        </p:spPr>
      </p:pic>
      <p:pic>
        <p:nvPicPr>
          <p:cNvPr id="11" name="Picture 10"/>
          <p:cNvPicPr>
            <a:picLocks noChangeAspect="1"/>
          </p:cNvPicPr>
          <p:nvPr/>
        </p:nvPicPr>
        <p:blipFill>
          <a:blip r:embed="rId4"/>
          <a:stretch>
            <a:fillRect/>
          </a:stretch>
        </p:blipFill>
        <p:spPr>
          <a:xfrm>
            <a:off x="2187719" y="2094495"/>
            <a:ext cx="1743607" cy="2182557"/>
          </a:xfrm>
          <a:prstGeom prst="rect">
            <a:avLst/>
          </a:prstGeom>
        </p:spPr>
      </p:pic>
      <p:pic>
        <p:nvPicPr>
          <p:cNvPr id="12" name="Picture 11"/>
          <p:cNvPicPr>
            <a:picLocks noChangeAspect="1"/>
          </p:cNvPicPr>
          <p:nvPr/>
        </p:nvPicPr>
        <p:blipFill>
          <a:blip r:embed="rId5"/>
          <a:stretch>
            <a:fillRect/>
          </a:stretch>
        </p:blipFill>
        <p:spPr>
          <a:xfrm>
            <a:off x="762000" y="3852222"/>
            <a:ext cx="1743607" cy="2200847"/>
          </a:xfrm>
          <a:prstGeom prst="rect">
            <a:avLst/>
          </a:prstGeom>
        </p:spPr>
      </p:pic>
      <p:sp>
        <p:nvSpPr>
          <p:cNvPr id="13" name="Rectangle 12"/>
          <p:cNvSpPr/>
          <p:nvPr/>
        </p:nvSpPr>
        <p:spPr>
          <a:xfrm>
            <a:off x="3200400" y="5452904"/>
            <a:ext cx="4572000" cy="1200329"/>
          </a:xfrm>
          <a:prstGeom prst="rect">
            <a:avLst/>
          </a:prstGeom>
        </p:spPr>
        <p:txBody>
          <a:bodyPr>
            <a:spAutoFit/>
          </a:bodyPr>
          <a:lstStyle/>
          <a:p>
            <a:r>
              <a:rPr lang="en-US" dirty="0"/>
              <a:t>Kappa Delta—October 23, 1887 </a:t>
            </a:r>
          </a:p>
          <a:p>
            <a:r>
              <a:rPr lang="en-US" dirty="0"/>
              <a:t>Sigma Sigma Sigma—April 20, 1898</a:t>
            </a:r>
          </a:p>
          <a:p>
            <a:r>
              <a:rPr lang="en-US" dirty="0"/>
              <a:t>Zeta Tau Alpha—October 15, 1898</a:t>
            </a:r>
          </a:p>
          <a:p>
            <a:r>
              <a:rPr lang="en-US" dirty="0"/>
              <a:t>Alpha Sigma Alpha—November 15, 1901</a:t>
            </a:r>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68981" y="942221"/>
            <a:ext cx="3869215" cy="2304548"/>
          </a:xfrm>
          <a:prstGeom prst="rect">
            <a:avLst/>
          </a:prstGeom>
        </p:spPr>
      </p:pic>
    </p:spTree>
    <p:extLst>
      <p:ext uri="{BB962C8B-B14F-4D97-AF65-F5344CB8AC3E}">
        <p14:creationId xmlns:p14="http://schemas.microsoft.com/office/powerpoint/2010/main" val="26256830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endParaRPr lang="en-US" dirty="0"/>
          </a:p>
        </p:txBody>
      </p:sp>
      <p:sp>
        <p:nvSpPr>
          <p:cNvPr id="6" name="Content Placeholder 5"/>
          <p:cNvSpPr>
            <a:spLocks noGrp="1"/>
          </p:cNvSpPr>
          <p:nvPr>
            <p:ph sz="half" idx="1"/>
          </p:nvPr>
        </p:nvSpPr>
        <p:spPr>
          <a:xfrm>
            <a:off x="609600" y="635085"/>
            <a:ext cx="7848600" cy="2412915"/>
          </a:xfrm>
        </p:spPr>
        <p:txBody>
          <a:bodyPr>
            <a:normAutofit/>
          </a:bodyPr>
          <a:lstStyle/>
          <a:p>
            <a:r>
              <a:rPr lang="en-US" sz="3600" dirty="0"/>
              <a:t>The standards build upon one another, creating increasing complexity with each year.</a:t>
            </a:r>
            <a:endParaRPr lang="en-US" sz="3600" dirty="0">
              <a:solidFill>
                <a:srgbClr val="FF0000"/>
              </a:solidFill>
            </a:endParaRPr>
          </a:p>
          <a:p>
            <a:pPr marL="118872" indent="0">
              <a:buNone/>
            </a:pPr>
            <a:endParaRPr lang="en-US" dirty="0"/>
          </a:p>
        </p:txBody>
      </p:sp>
      <p:pic>
        <p:nvPicPr>
          <p:cNvPr id="4" name="Content Placeholder 3"/>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3742592" y="2048316"/>
            <a:ext cx="4530725" cy="4530725"/>
          </a:xfrm>
        </p:spPr>
      </p:pic>
      <p:sp>
        <p:nvSpPr>
          <p:cNvPr id="2" name="Footer Placeholder 1"/>
          <p:cNvSpPr>
            <a:spLocks noGrp="1"/>
          </p:cNvSpPr>
          <p:nvPr>
            <p:ph type="ftr" sz="quarter" idx="11"/>
          </p:nvPr>
        </p:nvSpPr>
        <p:spPr/>
        <p:txBody>
          <a:bodyPr/>
          <a:lstStyle/>
          <a:p>
            <a:r>
              <a:rPr lang="en-US" dirty="0">
                <a:solidFill>
                  <a:prstClr val="black"/>
                </a:solidFill>
              </a:rPr>
              <a:t>© LPdF</a:t>
            </a:r>
          </a:p>
        </p:txBody>
      </p:sp>
      <p:sp>
        <p:nvSpPr>
          <p:cNvPr id="7" name="Slide Number Placeholder 6"/>
          <p:cNvSpPr>
            <a:spLocks noGrp="1"/>
          </p:cNvSpPr>
          <p:nvPr>
            <p:ph type="sldNum" sz="quarter" idx="12"/>
          </p:nvPr>
        </p:nvSpPr>
        <p:spPr/>
        <p:txBody>
          <a:bodyPr/>
          <a:lstStyle/>
          <a:p>
            <a:fld id="{7DED95B0-7B1A-4C2E-AE64-00FB0E57AAA4}"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13200128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Core Language Skills</a:t>
            </a:r>
          </a:p>
        </p:txBody>
      </p:sp>
      <p:graphicFrame>
        <p:nvGraphicFramePr>
          <p:cNvPr id="6" name="Content Placeholder 5"/>
          <p:cNvGraphicFramePr>
            <a:graphicFrameLocks noGrp="1"/>
          </p:cNvGraphicFramePr>
          <p:nvPr>
            <p:ph idx="1"/>
            <p:extLst/>
          </p:nvPr>
        </p:nvGraphicFramePr>
        <p:xfrm>
          <a:off x="152400" y="1527175"/>
          <a:ext cx="8839200" cy="4906902"/>
        </p:xfrm>
        <a:graphic>
          <a:graphicData uri="http://schemas.openxmlformats.org/drawingml/2006/table">
            <a:tbl>
              <a:tblPr firstRow="1" bandRow="1">
                <a:tableStyleId>{5C22544A-7EE6-4342-B048-85BDC9FD1C3A}</a:tableStyleId>
              </a:tblPr>
              <a:tblGrid>
                <a:gridCol w="7606629">
                  <a:extLst>
                    <a:ext uri="{9D8B030D-6E8A-4147-A177-3AD203B41FA5}">
                      <a16:colId xmlns:a16="http://schemas.microsoft.com/office/drawing/2014/main" val="20000"/>
                    </a:ext>
                  </a:extLst>
                </a:gridCol>
                <a:gridCol w="1232571">
                  <a:extLst>
                    <a:ext uri="{9D8B030D-6E8A-4147-A177-3AD203B41FA5}">
                      <a16:colId xmlns:a16="http://schemas.microsoft.com/office/drawing/2014/main" val="20001"/>
                    </a:ext>
                  </a:extLst>
                </a:gridCol>
              </a:tblGrid>
              <a:tr h="344724">
                <a:tc>
                  <a:txBody>
                    <a:bodyPr/>
                    <a:lstStyle/>
                    <a:p>
                      <a:r>
                        <a:rPr lang="en-US" dirty="0"/>
                        <a:t>Standard</a:t>
                      </a:r>
                    </a:p>
                  </a:txBody>
                  <a:tcPr/>
                </a:tc>
                <a:tc>
                  <a:txBody>
                    <a:bodyPr/>
                    <a:lstStyle/>
                    <a:p>
                      <a:r>
                        <a:rPr lang="en-US" dirty="0"/>
                        <a:t>Grades</a:t>
                      </a:r>
                    </a:p>
                  </a:txBody>
                  <a:tcPr/>
                </a:tc>
                <a:extLst>
                  <a:ext uri="{0D108BD9-81ED-4DB2-BD59-A6C34878D82A}">
                    <a16:rowId xmlns:a16="http://schemas.microsoft.com/office/drawing/2014/main" val="10000"/>
                  </a:ext>
                </a:extLst>
              </a:tr>
              <a:tr h="354168">
                <a:tc>
                  <a:txBody>
                    <a:bodyPr/>
                    <a:lstStyle/>
                    <a:p>
                      <a:r>
                        <a:rPr lang="en-US" sz="2000" dirty="0"/>
                        <a:t>L.3. 1f Ensure</a:t>
                      </a:r>
                      <a:r>
                        <a:rPr lang="en-US" sz="2000" baseline="0" dirty="0"/>
                        <a:t> subject-verb and pronoun-antecedent agreement</a:t>
                      </a:r>
                      <a:endParaRPr lang="en-US" sz="2000" dirty="0"/>
                    </a:p>
                  </a:txBody>
                  <a:tcPr/>
                </a:tc>
                <a:tc>
                  <a:txBody>
                    <a:bodyPr/>
                    <a:lstStyle/>
                    <a:p>
                      <a:r>
                        <a:rPr lang="en-US" sz="1900" dirty="0"/>
                        <a:t>3 – 12</a:t>
                      </a:r>
                    </a:p>
                  </a:txBody>
                  <a:tcPr/>
                </a:tc>
                <a:extLst>
                  <a:ext uri="{0D108BD9-81ED-4DB2-BD59-A6C34878D82A}">
                    <a16:rowId xmlns:a16="http://schemas.microsoft.com/office/drawing/2014/main" val="10001"/>
                  </a:ext>
                </a:extLst>
              </a:tr>
              <a:tr h="354168">
                <a:tc>
                  <a:txBody>
                    <a:bodyPr/>
                    <a:lstStyle/>
                    <a:p>
                      <a:r>
                        <a:rPr lang="en-US" sz="2000" dirty="0"/>
                        <a:t>L. 3. 3a  Choose words</a:t>
                      </a:r>
                      <a:r>
                        <a:rPr lang="en-US" sz="2000" baseline="0" dirty="0"/>
                        <a:t> and phrases for effect</a:t>
                      </a:r>
                      <a:endParaRPr lang="en-US" sz="2000" dirty="0"/>
                    </a:p>
                  </a:txBody>
                  <a:tcPr/>
                </a:tc>
                <a:tc>
                  <a:txBody>
                    <a:bodyPr/>
                    <a:lstStyle/>
                    <a:p>
                      <a:r>
                        <a:rPr lang="en-US" sz="1900" dirty="0"/>
                        <a:t>3 – 12</a:t>
                      </a:r>
                    </a:p>
                  </a:txBody>
                  <a:tcPr/>
                </a:tc>
                <a:extLst>
                  <a:ext uri="{0D108BD9-81ED-4DB2-BD59-A6C34878D82A}">
                    <a16:rowId xmlns:a16="http://schemas.microsoft.com/office/drawing/2014/main" val="10002"/>
                  </a:ext>
                </a:extLst>
              </a:tr>
              <a:tr h="354168">
                <a:tc>
                  <a:txBody>
                    <a:bodyPr/>
                    <a:lstStyle/>
                    <a:p>
                      <a:r>
                        <a:rPr lang="en-US" sz="2000" dirty="0"/>
                        <a:t>L.4.1f  Produce complete sentences (correct fragments and run-ons)</a:t>
                      </a:r>
                    </a:p>
                  </a:txBody>
                  <a:tcPr/>
                </a:tc>
                <a:tc>
                  <a:txBody>
                    <a:bodyPr/>
                    <a:lstStyle/>
                    <a:p>
                      <a:r>
                        <a:rPr lang="en-US" sz="1900" dirty="0"/>
                        <a:t>4 – 12 </a:t>
                      </a:r>
                    </a:p>
                  </a:txBody>
                  <a:tcPr/>
                </a:tc>
                <a:extLst>
                  <a:ext uri="{0D108BD9-81ED-4DB2-BD59-A6C34878D82A}">
                    <a16:rowId xmlns:a16="http://schemas.microsoft.com/office/drawing/2014/main" val="10003"/>
                  </a:ext>
                </a:extLst>
              </a:tr>
              <a:tr h="354168">
                <a:tc>
                  <a:txBody>
                    <a:bodyPr/>
                    <a:lstStyle/>
                    <a:p>
                      <a:r>
                        <a:rPr lang="en-US" sz="2000" dirty="0"/>
                        <a:t>L. 4. 1g  Correctly use frequently confused words </a:t>
                      </a:r>
                      <a:r>
                        <a:rPr lang="en-US" sz="2000" i="1" dirty="0"/>
                        <a:t>(i.e. homonyms) </a:t>
                      </a:r>
                    </a:p>
                  </a:txBody>
                  <a:tcPr/>
                </a:tc>
                <a:tc>
                  <a:txBody>
                    <a:bodyPr/>
                    <a:lstStyle/>
                    <a:p>
                      <a:r>
                        <a:rPr lang="en-US" sz="1900" dirty="0"/>
                        <a:t>4 - 12</a:t>
                      </a:r>
                    </a:p>
                  </a:txBody>
                  <a:tcPr/>
                </a:tc>
                <a:extLst>
                  <a:ext uri="{0D108BD9-81ED-4DB2-BD59-A6C34878D82A}">
                    <a16:rowId xmlns:a16="http://schemas.microsoft.com/office/drawing/2014/main" val="10004"/>
                  </a:ext>
                </a:extLst>
              </a:tr>
              <a:tr h="354168">
                <a:tc>
                  <a:txBody>
                    <a:bodyPr/>
                    <a:lstStyle/>
                    <a:p>
                      <a:r>
                        <a:rPr lang="en-US" sz="2000" dirty="0"/>
                        <a:t>L.5. 1d  Recognize and correct inappropriate shifts in verb tense</a:t>
                      </a:r>
                    </a:p>
                  </a:txBody>
                  <a:tcPr/>
                </a:tc>
                <a:tc>
                  <a:txBody>
                    <a:bodyPr/>
                    <a:lstStyle/>
                    <a:p>
                      <a:r>
                        <a:rPr lang="en-US" sz="1900" dirty="0"/>
                        <a:t>5 - 12</a:t>
                      </a:r>
                    </a:p>
                  </a:txBody>
                  <a:tcPr/>
                </a:tc>
                <a:extLst>
                  <a:ext uri="{0D108BD9-81ED-4DB2-BD59-A6C34878D82A}">
                    <a16:rowId xmlns:a16="http://schemas.microsoft.com/office/drawing/2014/main" val="10005"/>
                  </a:ext>
                </a:extLst>
              </a:tr>
              <a:tr h="354168">
                <a:tc>
                  <a:txBody>
                    <a:bodyPr/>
                    <a:lstStyle/>
                    <a:p>
                      <a:r>
                        <a:rPr lang="en-US" sz="2000" dirty="0"/>
                        <a:t>L.6. 1c  Recognize and correct vague pronouns (unclear antecedents)</a:t>
                      </a:r>
                    </a:p>
                  </a:txBody>
                  <a:tcPr/>
                </a:tc>
                <a:tc>
                  <a:txBody>
                    <a:bodyPr/>
                    <a:lstStyle/>
                    <a:p>
                      <a:r>
                        <a:rPr lang="en-US" sz="1900" dirty="0"/>
                        <a:t>6 - 12</a:t>
                      </a:r>
                    </a:p>
                  </a:txBody>
                  <a:tcPr/>
                </a:tc>
                <a:extLst>
                  <a:ext uri="{0D108BD9-81ED-4DB2-BD59-A6C34878D82A}">
                    <a16:rowId xmlns:a16="http://schemas.microsoft.com/office/drawing/2014/main" val="10006"/>
                  </a:ext>
                </a:extLst>
              </a:tr>
              <a:tr h="354168">
                <a:tc>
                  <a:txBody>
                    <a:bodyPr/>
                    <a:lstStyle/>
                    <a:p>
                      <a:r>
                        <a:rPr lang="en-US" sz="2000" dirty="0"/>
                        <a:t>L.6. 3a.  Vary sentence patterns for meaning, listener</a:t>
                      </a:r>
                      <a:r>
                        <a:rPr lang="en-US" sz="2000" baseline="0" dirty="0"/>
                        <a:t> interest, &amp; style.</a:t>
                      </a:r>
                      <a:endParaRPr lang="en-US" sz="2000" dirty="0"/>
                    </a:p>
                  </a:txBody>
                  <a:tcPr/>
                </a:tc>
                <a:tc>
                  <a:txBody>
                    <a:bodyPr/>
                    <a:lstStyle/>
                    <a:p>
                      <a:r>
                        <a:rPr lang="en-US" sz="1900" dirty="0"/>
                        <a:t>6 - 12</a:t>
                      </a:r>
                    </a:p>
                  </a:txBody>
                  <a:tcPr/>
                </a:tc>
                <a:extLst>
                  <a:ext uri="{0D108BD9-81ED-4DB2-BD59-A6C34878D82A}">
                    <a16:rowId xmlns:a16="http://schemas.microsoft.com/office/drawing/2014/main" val="10007"/>
                  </a:ext>
                </a:extLst>
              </a:tr>
              <a:tr h="623336">
                <a:tc>
                  <a:txBody>
                    <a:bodyPr/>
                    <a:lstStyle/>
                    <a:p>
                      <a:r>
                        <a:rPr lang="en-US" sz="2000" dirty="0"/>
                        <a:t>L. 7. 3a  Place phrases &amp; clauses</a:t>
                      </a:r>
                      <a:r>
                        <a:rPr lang="en-US" sz="2000" baseline="0" dirty="0"/>
                        <a:t> within a sentence, correcting misplaced modifiers</a:t>
                      </a:r>
                      <a:endParaRPr lang="en-US" sz="2000" dirty="0"/>
                    </a:p>
                  </a:txBody>
                  <a:tcPr/>
                </a:tc>
                <a:tc>
                  <a:txBody>
                    <a:bodyPr/>
                    <a:lstStyle/>
                    <a:p>
                      <a:r>
                        <a:rPr lang="en-US" sz="1900" dirty="0"/>
                        <a:t>7 - 12</a:t>
                      </a:r>
                    </a:p>
                  </a:txBody>
                  <a:tcPr/>
                </a:tc>
                <a:extLst>
                  <a:ext uri="{0D108BD9-81ED-4DB2-BD59-A6C34878D82A}">
                    <a16:rowId xmlns:a16="http://schemas.microsoft.com/office/drawing/2014/main" val="10008"/>
                  </a:ext>
                </a:extLst>
              </a:tr>
              <a:tr h="354168">
                <a:tc>
                  <a:txBody>
                    <a:bodyPr/>
                    <a:lstStyle/>
                    <a:p>
                      <a:r>
                        <a:rPr lang="en-US" sz="2000" dirty="0"/>
                        <a:t>L. 8. d.  Recognize &amp;correct inappropriate</a:t>
                      </a:r>
                      <a:r>
                        <a:rPr lang="en-US" sz="2000" baseline="0" dirty="0"/>
                        <a:t> shifts in verb voice &amp; mood</a:t>
                      </a:r>
                      <a:endParaRPr lang="en-US" sz="2000" dirty="0"/>
                    </a:p>
                  </a:txBody>
                  <a:tcPr/>
                </a:tc>
                <a:tc>
                  <a:txBody>
                    <a:bodyPr/>
                    <a:lstStyle/>
                    <a:p>
                      <a:r>
                        <a:rPr lang="en-US" sz="1900" dirty="0"/>
                        <a:t>8 </a:t>
                      </a:r>
                      <a:r>
                        <a:rPr lang="en-US" sz="1900" baseline="0" dirty="0"/>
                        <a:t> - 12</a:t>
                      </a:r>
                      <a:endParaRPr lang="en-US" sz="1900" dirty="0"/>
                    </a:p>
                  </a:txBody>
                  <a:tcPr/>
                </a:tc>
                <a:extLst>
                  <a:ext uri="{0D108BD9-81ED-4DB2-BD59-A6C34878D82A}">
                    <a16:rowId xmlns:a16="http://schemas.microsoft.com/office/drawing/2014/main" val="10009"/>
                  </a:ext>
                </a:extLst>
              </a:tr>
              <a:tr h="691218">
                <a:tc>
                  <a:txBody>
                    <a:bodyPr/>
                    <a:lstStyle/>
                    <a:p>
                      <a:r>
                        <a:rPr lang="en-US" sz="2000" dirty="0"/>
                        <a:t>L. 9. 10.1a   Use parallel structure</a:t>
                      </a:r>
                    </a:p>
                  </a:txBody>
                  <a:tcPr/>
                </a:tc>
                <a:tc>
                  <a:txBody>
                    <a:bodyPr/>
                    <a:lstStyle/>
                    <a:p>
                      <a:r>
                        <a:rPr lang="en-US" sz="1900" dirty="0"/>
                        <a:t>9 - 12</a:t>
                      </a:r>
                    </a:p>
                  </a:txBody>
                  <a:tcPr/>
                </a:tc>
                <a:extLst>
                  <a:ext uri="{0D108BD9-81ED-4DB2-BD59-A6C34878D82A}">
                    <a16:rowId xmlns:a16="http://schemas.microsoft.com/office/drawing/2014/main" val="10010"/>
                  </a:ext>
                </a:extLst>
              </a:tr>
            </a:tbl>
          </a:graphicData>
        </a:graphic>
      </p:graphicFrame>
      <p:sp>
        <p:nvSpPr>
          <p:cNvPr id="3" name="Footer Placeholder 2"/>
          <p:cNvSpPr>
            <a:spLocks noGrp="1"/>
          </p:cNvSpPr>
          <p:nvPr>
            <p:ph type="ftr" sz="quarter" idx="11"/>
          </p:nvPr>
        </p:nvSpPr>
        <p:spPr/>
        <p:txBody>
          <a:bodyPr/>
          <a:lstStyle/>
          <a:p>
            <a:r>
              <a:rPr lang="en-US" dirty="0">
                <a:solidFill>
                  <a:srgbClr val="DFDCB7"/>
                </a:solidFill>
              </a:rPr>
              <a:t>© LPdF</a:t>
            </a:r>
          </a:p>
        </p:txBody>
      </p:sp>
      <p:sp>
        <p:nvSpPr>
          <p:cNvPr id="4" name="Slide Number Placeholder 3"/>
          <p:cNvSpPr>
            <a:spLocks noGrp="1"/>
          </p:cNvSpPr>
          <p:nvPr>
            <p:ph type="sldNum" sz="quarter" idx="12"/>
          </p:nvPr>
        </p:nvSpPr>
        <p:spPr/>
        <p:txBody>
          <a:bodyPr/>
          <a:lstStyle/>
          <a:p>
            <a:fld id="{200FECA1-8F52-4428-8D50-2DEEAED9E31A}"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21</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34633019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a:latin typeface="Calibri" panose="020F0502020204030204" pitchFamily="34" charset="0"/>
              </a:rPr>
              <a:t>What about students with disabilities?</a:t>
            </a:r>
          </a:p>
        </p:txBody>
      </p:sp>
      <p:sp>
        <p:nvSpPr>
          <p:cNvPr id="4" name="Content Placeholder 3"/>
          <p:cNvSpPr>
            <a:spLocks noGrp="1"/>
          </p:cNvSpPr>
          <p:nvPr>
            <p:ph idx="1"/>
          </p:nvPr>
        </p:nvSpPr>
        <p:spPr/>
        <p:txBody>
          <a:bodyPr/>
          <a:lstStyle/>
          <a:p>
            <a:r>
              <a:rPr lang="en-US" sz="4400" dirty="0"/>
              <a:t>“Students with disabilities … must be challenged to excel within the general curriculum”</a:t>
            </a:r>
          </a:p>
        </p:txBody>
      </p:sp>
      <p:sp>
        <p:nvSpPr>
          <p:cNvPr id="2" name="Footer Placeholder 1"/>
          <p:cNvSpPr>
            <a:spLocks noGrp="1"/>
          </p:cNvSpPr>
          <p:nvPr>
            <p:ph type="ftr" sz="quarter" idx="11"/>
          </p:nvPr>
        </p:nvSpPr>
        <p:spPr/>
        <p:txBody>
          <a:bodyPr/>
          <a:lstStyle/>
          <a:p>
            <a:r>
              <a:rPr lang="en-US" dirty="0"/>
              <a:t>© LPdF</a:t>
            </a:r>
          </a:p>
        </p:txBody>
      </p:sp>
      <p:sp>
        <p:nvSpPr>
          <p:cNvPr id="5" name="Slide Number Placeholder 4"/>
          <p:cNvSpPr>
            <a:spLocks noGrp="1"/>
          </p:cNvSpPr>
          <p:nvPr>
            <p:ph type="sldNum" sz="quarter" idx="12"/>
          </p:nvPr>
        </p:nvSpPr>
        <p:spPr/>
        <p:txBody>
          <a:bodyPr/>
          <a:lstStyle/>
          <a:p>
            <a:fld id="{07462A9D-0547-4F88-B47B-90493155EF04}" type="slidenum">
              <a:rPr lang="en-US" smtClean="0">
                <a:solidFill>
                  <a:srgbClr val="FFFFFF">
                    <a:tint val="75000"/>
                  </a:srgbClr>
                </a:solidFill>
              </a:rPr>
              <a:pPr/>
              <a:t>22</a:t>
            </a:fld>
            <a:endParaRPr lang="en-US" dirty="0">
              <a:solidFill>
                <a:srgbClr val="FFFFFF">
                  <a:tint val="75000"/>
                </a:srgbClr>
              </a:solidFill>
            </a:endParaRPr>
          </a:p>
        </p:txBody>
      </p:sp>
    </p:spTree>
    <p:extLst>
      <p:ext uri="{BB962C8B-B14F-4D97-AF65-F5344CB8AC3E}">
        <p14:creationId xmlns:p14="http://schemas.microsoft.com/office/powerpoint/2010/main" val="37508387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610600" cy="1265238"/>
          </a:xfrm>
        </p:spPr>
        <p:txBody>
          <a:bodyPr>
            <a:noAutofit/>
          </a:bodyPr>
          <a:lstStyle/>
          <a:p>
            <a:r>
              <a:rPr lang="en-US" sz="3600" dirty="0">
                <a:solidFill>
                  <a:schemeClr val="tx1"/>
                </a:solidFill>
              </a:rPr>
              <a:t>“</a:t>
            </a:r>
            <a:r>
              <a:rPr lang="en-US" sz="3600" dirty="0">
                <a:solidFill>
                  <a:schemeClr val="tx1"/>
                </a:solidFill>
                <a:latin typeface="Calibri" panose="020F0502020204030204" pitchFamily="34" charset="0"/>
              </a:rPr>
              <a:t>High-quality, evidence-based, individualized instruction and support services.”</a:t>
            </a:r>
          </a:p>
        </p:txBody>
      </p:sp>
      <p:sp>
        <p:nvSpPr>
          <p:cNvPr id="3" name="Content Placeholder 2"/>
          <p:cNvSpPr>
            <a:spLocks noGrp="1"/>
          </p:cNvSpPr>
          <p:nvPr>
            <p:ph idx="1"/>
          </p:nvPr>
        </p:nvSpPr>
        <p:spPr/>
        <p:txBody>
          <a:bodyPr>
            <a:normAutofit/>
          </a:bodyPr>
          <a:lstStyle/>
          <a:p>
            <a:pPr>
              <a:buFont typeface="Wingdings" panose="05000000000000000000" pitchFamily="2" charset="2"/>
              <a:buChar char="ü"/>
            </a:pPr>
            <a:r>
              <a:rPr lang="en-US" sz="3600" dirty="0"/>
              <a:t>supports,  accommodations, and related services to meet the unique needs of students with disabilities</a:t>
            </a:r>
          </a:p>
          <a:p>
            <a:pPr>
              <a:buFont typeface="Wingdings" panose="05000000000000000000" pitchFamily="2" charset="2"/>
              <a:buChar char="ü"/>
            </a:pPr>
            <a:r>
              <a:rPr lang="en-US" sz="3600" dirty="0"/>
              <a:t>IEP goals will be aligned with and chosen to facilitate student attainment of standards</a:t>
            </a:r>
          </a:p>
        </p:txBody>
      </p:sp>
      <p:sp>
        <p:nvSpPr>
          <p:cNvPr id="4" name="Footer Placeholder 3"/>
          <p:cNvSpPr>
            <a:spLocks noGrp="1"/>
          </p:cNvSpPr>
          <p:nvPr>
            <p:ph type="ftr" sz="quarter" idx="11"/>
          </p:nvPr>
        </p:nvSpPr>
        <p:spPr/>
        <p:txBody>
          <a:bodyPr/>
          <a:lstStyle/>
          <a:p>
            <a:r>
              <a:rPr lang="en-US" dirty="0"/>
              <a:t>© LPdF</a:t>
            </a:r>
          </a:p>
        </p:txBody>
      </p:sp>
      <p:sp>
        <p:nvSpPr>
          <p:cNvPr id="5" name="Slide Number Placeholder 4"/>
          <p:cNvSpPr>
            <a:spLocks noGrp="1"/>
          </p:cNvSpPr>
          <p:nvPr>
            <p:ph type="sldNum" sz="quarter" idx="12"/>
          </p:nvPr>
        </p:nvSpPr>
        <p:spPr/>
        <p:txBody>
          <a:bodyPr/>
          <a:lstStyle/>
          <a:p>
            <a:fld id="{7DED95B0-7B1A-4C2E-AE64-00FB0E57AAA4}" type="slidenum">
              <a:rPr lang="en-US" smtClean="0">
                <a:solidFill>
                  <a:srgbClr val="FFFFFF">
                    <a:tint val="75000"/>
                  </a:srgbClr>
                </a:solidFill>
              </a:rPr>
              <a:pPr/>
              <a:t>23</a:t>
            </a:fld>
            <a:endParaRPr lang="en-US" dirty="0">
              <a:solidFill>
                <a:srgbClr val="FFFFFF">
                  <a:tint val="75000"/>
                </a:srgbClr>
              </a:solidFill>
            </a:endParaRPr>
          </a:p>
        </p:txBody>
      </p:sp>
    </p:spTree>
    <p:extLst>
      <p:ext uri="{BB962C8B-B14F-4D97-AF65-F5344CB8AC3E}">
        <p14:creationId xmlns:p14="http://schemas.microsoft.com/office/powerpoint/2010/main" val="32172817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dirty="0">
                <a:solidFill>
                  <a:schemeClr val="tx1"/>
                </a:solidFill>
                <a:latin typeface="Calibri" panose="020F0502020204030204" pitchFamily="34" charset="0"/>
              </a:rPr>
              <a:t>Students with more severe disabilities</a:t>
            </a:r>
          </a:p>
        </p:txBody>
      </p:sp>
      <p:sp>
        <p:nvSpPr>
          <p:cNvPr id="8" name="Content Placeholder 7"/>
          <p:cNvSpPr>
            <a:spLocks noGrp="1"/>
          </p:cNvSpPr>
          <p:nvPr>
            <p:ph idx="1"/>
          </p:nvPr>
        </p:nvSpPr>
        <p:spPr/>
        <p:txBody>
          <a:bodyPr>
            <a:noAutofit/>
          </a:bodyPr>
          <a:lstStyle/>
          <a:p>
            <a:r>
              <a:rPr lang="en-US" sz="3200" dirty="0"/>
              <a:t>Dynamic Learning Maps  (dynamiclearningmaps.org)</a:t>
            </a:r>
          </a:p>
          <a:p>
            <a:r>
              <a:rPr lang="en-US" sz="3200" dirty="0"/>
              <a:t>National Center and State Collaborative (http://www.ncscpartners.org/resources </a:t>
            </a:r>
          </a:p>
          <a:p>
            <a:r>
              <a:rPr lang="en-US" sz="3200" dirty="0"/>
              <a:t>WV Alternate Academic Achievement Standards (Policy 2520.16) provide alternate standards that are aligned to the WVCCR Standards. (WV DOE, </a:t>
            </a:r>
            <a:r>
              <a:rPr lang="en-US" sz="3200" i="1" dirty="0"/>
              <a:t>All Things Alternate</a:t>
            </a:r>
            <a:r>
              <a:rPr lang="en-US" sz="3200" dirty="0"/>
              <a:t>, WV DOE web site)</a:t>
            </a:r>
            <a:br>
              <a:rPr lang="en-US" sz="3200" dirty="0"/>
            </a:br>
            <a:endParaRPr lang="en-US" sz="3200" dirty="0"/>
          </a:p>
          <a:p>
            <a:endParaRPr lang="en-US" sz="3200" dirty="0"/>
          </a:p>
          <a:p>
            <a:pPr lvl="1"/>
            <a:endParaRPr lang="en-US" sz="3200" dirty="0"/>
          </a:p>
        </p:txBody>
      </p:sp>
      <p:sp>
        <p:nvSpPr>
          <p:cNvPr id="2" name="Footer Placeholder 1"/>
          <p:cNvSpPr>
            <a:spLocks noGrp="1"/>
          </p:cNvSpPr>
          <p:nvPr>
            <p:ph type="ftr" sz="quarter" idx="11"/>
          </p:nvPr>
        </p:nvSpPr>
        <p:spPr/>
        <p:txBody>
          <a:bodyPr/>
          <a:lstStyle/>
          <a:p>
            <a:r>
              <a:rPr lang="en-US" dirty="0"/>
              <a:t>© LPdF</a:t>
            </a:r>
          </a:p>
        </p:txBody>
      </p:sp>
      <p:sp>
        <p:nvSpPr>
          <p:cNvPr id="3" name="Slide Number Placeholder 2"/>
          <p:cNvSpPr>
            <a:spLocks noGrp="1"/>
          </p:cNvSpPr>
          <p:nvPr>
            <p:ph type="sldNum" sz="quarter" idx="12"/>
          </p:nvPr>
        </p:nvSpPr>
        <p:spPr/>
        <p:txBody>
          <a:bodyPr/>
          <a:lstStyle/>
          <a:p>
            <a:fld id="{561D2430-FB11-4C87-BF1D-6F488A17F237}" type="slidenum">
              <a:rPr lang="en-US" smtClean="0">
                <a:solidFill>
                  <a:srgbClr val="FFFFFF">
                    <a:tint val="75000"/>
                  </a:srgbClr>
                </a:solidFill>
              </a:rPr>
              <a:pPr/>
              <a:t>24</a:t>
            </a:fld>
            <a:endParaRPr lang="en-US" dirty="0">
              <a:solidFill>
                <a:srgbClr val="FFFFFF">
                  <a:tint val="75000"/>
                </a:srgbClr>
              </a:solidFill>
            </a:endParaRPr>
          </a:p>
        </p:txBody>
      </p:sp>
    </p:spTree>
    <p:extLst>
      <p:ext uri="{BB962C8B-B14F-4D97-AF65-F5344CB8AC3E}">
        <p14:creationId xmlns:p14="http://schemas.microsoft.com/office/powerpoint/2010/main" val="506760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a:latin typeface="Calibri" panose="020F0502020204030204" pitchFamily="34" charset="0"/>
              </a:rPr>
              <a:t>The standards-based IEP movement fits well with education standards</a:t>
            </a:r>
          </a:p>
        </p:txBody>
      </p:sp>
      <p:sp>
        <p:nvSpPr>
          <p:cNvPr id="3" name="Content Placeholder 2"/>
          <p:cNvSpPr>
            <a:spLocks noGrp="1"/>
          </p:cNvSpPr>
          <p:nvPr>
            <p:ph idx="1"/>
          </p:nvPr>
        </p:nvSpPr>
        <p:spPr>
          <a:xfrm>
            <a:off x="628650" y="2420887"/>
            <a:ext cx="7030795" cy="3302181"/>
          </a:xfrm>
        </p:spPr>
        <p:txBody>
          <a:bodyPr>
            <a:normAutofit/>
          </a:bodyPr>
          <a:lstStyle/>
          <a:p>
            <a:r>
              <a:rPr lang="en-US" sz="3200" dirty="0"/>
              <a:t>The  W VA CCR (and other education standards) are the general education achievement standards</a:t>
            </a:r>
          </a:p>
          <a:p>
            <a:r>
              <a:rPr lang="en-US" sz="3200" dirty="0"/>
              <a:t>The IEP teams uses these to gauge the gap between a child’s performance and the academic expectations</a:t>
            </a:r>
          </a:p>
        </p:txBody>
      </p:sp>
      <p:sp>
        <p:nvSpPr>
          <p:cNvPr id="4" name="Footer Placeholder 3"/>
          <p:cNvSpPr>
            <a:spLocks noGrp="1"/>
          </p:cNvSpPr>
          <p:nvPr>
            <p:ph type="ftr" sz="quarter" idx="11"/>
          </p:nvPr>
        </p:nvSpPr>
        <p:spPr/>
        <p:txBody>
          <a:bodyPr/>
          <a:lstStyle/>
          <a:p>
            <a:pPr>
              <a:defRPr/>
            </a:pPr>
            <a:r>
              <a:rPr lang="en-US" altLang="zh-CN" dirty="0">
                <a:solidFill>
                  <a:srgbClr val="465E9C"/>
                </a:solidFill>
              </a:rPr>
              <a:t>© LPdF</a:t>
            </a:r>
          </a:p>
        </p:txBody>
      </p:sp>
      <p:sp>
        <p:nvSpPr>
          <p:cNvPr id="5" name="Slide Number Placeholder 4"/>
          <p:cNvSpPr>
            <a:spLocks noGrp="1"/>
          </p:cNvSpPr>
          <p:nvPr>
            <p:ph type="sldNum" sz="quarter" idx="12"/>
          </p:nvPr>
        </p:nvSpPr>
        <p:spPr/>
        <p:txBody>
          <a:bodyPr/>
          <a:lstStyle/>
          <a:p>
            <a:pPr>
              <a:defRPr/>
            </a:pPr>
            <a:fld id="{FFBCDCC1-03B1-46A2-9A8C-C40CE598E7E6}" type="slidenum">
              <a:rPr lang="en-US" altLang="zh-CN" smtClean="0">
                <a:solidFill>
                  <a:srgbClr val="465E9C"/>
                </a:solidFill>
              </a:rPr>
              <a:pPr>
                <a:defRPr/>
              </a:pPr>
              <a:t>25</a:t>
            </a:fld>
            <a:endParaRPr lang="en-US" altLang="zh-CN" dirty="0">
              <a:solidFill>
                <a:srgbClr val="465E9C"/>
              </a:solidFill>
            </a:endParaRPr>
          </a:p>
        </p:txBody>
      </p:sp>
    </p:spTree>
    <p:extLst>
      <p:ext uri="{BB962C8B-B14F-4D97-AF65-F5344CB8AC3E}">
        <p14:creationId xmlns:p14="http://schemas.microsoft.com/office/powerpoint/2010/main" val="24191891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a:latin typeface="Calibri" panose="020F0502020204030204" pitchFamily="34" charset="0"/>
              </a:rPr>
              <a:t>However, the standards </a:t>
            </a:r>
            <a:r>
              <a:rPr lang="en-US" b="1" dirty="0">
                <a:solidFill>
                  <a:srgbClr val="FFFF00"/>
                </a:solidFill>
                <a:latin typeface="Calibri" panose="020F0502020204030204" pitchFamily="34" charset="0"/>
              </a:rPr>
              <a:t>do not </a:t>
            </a:r>
            <a:r>
              <a:rPr lang="en-US" dirty="0">
                <a:latin typeface="Calibri" panose="020F0502020204030204" pitchFamily="34" charset="0"/>
              </a:rPr>
              <a:t>become the IEP goals</a:t>
            </a:r>
          </a:p>
        </p:txBody>
      </p:sp>
      <p:sp>
        <p:nvSpPr>
          <p:cNvPr id="3" name="Content Placeholder 2"/>
          <p:cNvSpPr>
            <a:spLocks noGrp="1"/>
          </p:cNvSpPr>
          <p:nvPr>
            <p:ph idx="1"/>
          </p:nvPr>
        </p:nvSpPr>
        <p:spPr/>
        <p:txBody>
          <a:bodyPr>
            <a:normAutofit/>
          </a:bodyPr>
          <a:lstStyle/>
          <a:p>
            <a:r>
              <a:rPr lang="en-US" sz="3600" dirty="0"/>
              <a:t>Where is the individualization for students’ unique needs?</a:t>
            </a:r>
          </a:p>
          <a:p>
            <a:r>
              <a:rPr lang="en-US" sz="3600" dirty="0"/>
              <a:t>If the standards are expected for all students, where is the specially designed-instruction?</a:t>
            </a:r>
          </a:p>
        </p:txBody>
      </p:sp>
      <p:sp>
        <p:nvSpPr>
          <p:cNvPr id="4" name="Footer Placeholder 3"/>
          <p:cNvSpPr>
            <a:spLocks noGrp="1"/>
          </p:cNvSpPr>
          <p:nvPr>
            <p:ph type="ftr" sz="quarter" idx="11"/>
          </p:nvPr>
        </p:nvSpPr>
        <p:spPr/>
        <p:txBody>
          <a:bodyPr/>
          <a:lstStyle/>
          <a:p>
            <a:pPr>
              <a:defRPr/>
            </a:pPr>
            <a:r>
              <a:rPr lang="en-US" altLang="zh-CN" dirty="0">
                <a:solidFill>
                  <a:srgbClr val="465E9C"/>
                </a:solidFill>
              </a:rPr>
              <a:t>© LPdF</a:t>
            </a:r>
          </a:p>
        </p:txBody>
      </p:sp>
      <p:sp>
        <p:nvSpPr>
          <p:cNvPr id="5" name="Slide Number Placeholder 4"/>
          <p:cNvSpPr>
            <a:spLocks noGrp="1"/>
          </p:cNvSpPr>
          <p:nvPr>
            <p:ph type="sldNum" sz="quarter" idx="12"/>
          </p:nvPr>
        </p:nvSpPr>
        <p:spPr/>
        <p:txBody>
          <a:bodyPr/>
          <a:lstStyle/>
          <a:p>
            <a:pPr>
              <a:defRPr/>
            </a:pPr>
            <a:fld id="{FFBCDCC1-03B1-46A2-9A8C-C40CE598E7E6}" type="slidenum">
              <a:rPr lang="en-US" altLang="zh-CN" smtClean="0">
                <a:solidFill>
                  <a:srgbClr val="465E9C"/>
                </a:solidFill>
              </a:rPr>
              <a:pPr>
                <a:defRPr/>
              </a:pPr>
              <a:t>26</a:t>
            </a:fld>
            <a:endParaRPr lang="en-US" altLang="zh-CN" dirty="0">
              <a:solidFill>
                <a:srgbClr val="465E9C"/>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3051" y="4040897"/>
            <a:ext cx="3380742" cy="2132891"/>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67349" y="4645405"/>
            <a:ext cx="1762777" cy="1769412"/>
          </a:xfrm>
          <a:prstGeom prst="rect">
            <a:avLst/>
          </a:prstGeom>
        </p:spPr>
      </p:pic>
      <p:sp>
        <p:nvSpPr>
          <p:cNvPr id="8" name="TextBox 7"/>
          <p:cNvSpPr txBox="1"/>
          <p:nvPr/>
        </p:nvSpPr>
        <p:spPr>
          <a:xfrm>
            <a:off x="5483051" y="6352144"/>
            <a:ext cx="3028950" cy="369332"/>
          </a:xfrm>
          <a:prstGeom prst="rect">
            <a:avLst/>
          </a:prstGeom>
          <a:noFill/>
        </p:spPr>
        <p:txBody>
          <a:bodyPr wrap="square" rtlCol="0">
            <a:spAutoFit/>
          </a:bodyPr>
          <a:lstStyle/>
          <a:p>
            <a:r>
              <a:rPr lang="en-US" dirty="0"/>
              <a:t>Openclipart.org</a:t>
            </a:r>
          </a:p>
        </p:txBody>
      </p:sp>
    </p:spTree>
    <p:extLst>
      <p:ext uri="{BB962C8B-B14F-4D97-AF65-F5344CB8AC3E}">
        <p14:creationId xmlns:p14="http://schemas.microsoft.com/office/powerpoint/2010/main" val="38772107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914400" y="1323902"/>
            <a:ext cx="6858000" cy="1194650"/>
          </a:xfrm>
        </p:spPr>
        <p:txBody>
          <a:bodyPr wrap="square">
            <a:normAutofit fontScale="90000"/>
          </a:bodyPr>
          <a:lstStyle/>
          <a:p>
            <a:r>
              <a:rPr lang="en-US" dirty="0"/>
              <a:t>Linguistic expectations of standards </a:t>
            </a:r>
          </a:p>
        </p:txBody>
      </p:sp>
      <p:sp>
        <p:nvSpPr>
          <p:cNvPr id="8" name="Subtitle 7"/>
          <p:cNvSpPr>
            <a:spLocks noGrp="1"/>
          </p:cNvSpPr>
          <p:nvPr>
            <p:ph type="subTitle" idx="1"/>
          </p:nvPr>
        </p:nvSpPr>
        <p:spPr/>
        <p:txBody>
          <a:bodyPr/>
          <a:lstStyle/>
          <a:p>
            <a:endParaRPr lang="en-US" dirty="0"/>
          </a:p>
        </p:txBody>
      </p:sp>
      <p:sp>
        <p:nvSpPr>
          <p:cNvPr id="2" name="Footer Placeholder 1"/>
          <p:cNvSpPr>
            <a:spLocks noGrp="1"/>
          </p:cNvSpPr>
          <p:nvPr>
            <p:ph type="ftr" sz="quarter" idx="11"/>
          </p:nvPr>
        </p:nvSpPr>
        <p:spPr/>
        <p:txBody>
          <a:bodyPr/>
          <a:lstStyle/>
          <a:p>
            <a:r>
              <a:rPr lang="en-US" dirty="0"/>
              <a:t>© LPdF</a:t>
            </a:r>
          </a:p>
        </p:txBody>
      </p:sp>
      <p:sp>
        <p:nvSpPr>
          <p:cNvPr id="3" name="Slide Number Placeholder 2"/>
          <p:cNvSpPr>
            <a:spLocks noGrp="1"/>
          </p:cNvSpPr>
          <p:nvPr>
            <p:ph type="sldNum" sz="quarter" idx="12"/>
          </p:nvPr>
        </p:nvSpPr>
        <p:spPr/>
        <p:txBody>
          <a:bodyPr/>
          <a:lstStyle/>
          <a:p>
            <a:fld id="{B3BB3716-B0B6-4F9A-A22D-D68ECC02E5E1}" type="slidenum">
              <a:rPr lang="en-US" smtClean="0"/>
              <a:pPr/>
              <a:t>27</a:t>
            </a:fld>
            <a:endParaRPr lang="en-US" dirty="0"/>
          </a:p>
        </p:txBody>
      </p:sp>
    </p:spTree>
    <p:extLst>
      <p:ext uri="{BB962C8B-B14F-4D97-AF65-F5344CB8AC3E}">
        <p14:creationId xmlns:p14="http://schemas.microsoft.com/office/powerpoint/2010/main" val="36310274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solidFill>
                  <a:schemeClr val="tx1"/>
                </a:solidFill>
                <a:latin typeface="Calibri" panose="020F0502020204030204" pitchFamily="34" charset="0"/>
              </a:rPr>
              <a:t>Speaking and Listening Expectations</a:t>
            </a:r>
          </a:p>
        </p:txBody>
      </p:sp>
      <p:sp>
        <p:nvSpPr>
          <p:cNvPr id="4" name="Content Placeholder 3"/>
          <p:cNvSpPr>
            <a:spLocks noGrp="1"/>
          </p:cNvSpPr>
          <p:nvPr>
            <p:ph idx="1"/>
          </p:nvPr>
        </p:nvSpPr>
        <p:spPr/>
        <p:txBody>
          <a:bodyPr>
            <a:normAutofit/>
          </a:bodyPr>
          <a:lstStyle/>
          <a:p>
            <a:r>
              <a:rPr lang="en-US" sz="3200" dirty="0"/>
              <a:t>Students gain, evaluate and present increasingly complex information, ideas and evidence through listening, speaking and the media</a:t>
            </a:r>
          </a:p>
          <a:p>
            <a:r>
              <a:rPr lang="en-US" sz="3200" dirty="0"/>
              <a:t>Focus is on academic discussion in 1:1, small-group and whole-class settings</a:t>
            </a:r>
          </a:p>
          <a:p>
            <a:r>
              <a:rPr lang="en-US" sz="3200" dirty="0"/>
              <a:t>Formal presentation and informal discussion</a:t>
            </a:r>
          </a:p>
        </p:txBody>
      </p:sp>
      <p:sp>
        <p:nvSpPr>
          <p:cNvPr id="3" name="Footer Placeholder 2"/>
          <p:cNvSpPr>
            <a:spLocks noGrp="1"/>
          </p:cNvSpPr>
          <p:nvPr>
            <p:ph type="ftr" sz="quarter" idx="11"/>
          </p:nvPr>
        </p:nvSpPr>
        <p:spPr/>
        <p:txBody>
          <a:bodyPr/>
          <a:lstStyle/>
          <a:p>
            <a:r>
              <a:rPr lang="en-US" dirty="0"/>
              <a:t>© LPdF</a:t>
            </a:r>
          </a:p>
        </p:txBody>
      </p:sp>
      <p:sp>
        <p:nvSpPr>
          <p:cNvPr id="5" name="Slide Number Placeholder 4"/>
          <p:cNvSpPr>
            <a:spLocks noGrp="1"/>
          </p:cNvSpPr>
          <p:nvPr>
            <p:ph type="sldNum" sz="quarter" idx="12"/>
          </p:nvPr>
        </p:nvSpPr>
        <p:spPr/>
        <p:txBody>
          <a:bodyPr/>
          <a:lstStyle/>
          <a:p>
            <a:fld id="{561D2430-FB11-4C87-BF1D-6F488A17F237}" type="slidenum">
              <a:rPr lang="en-US" smtClean="0">
                <a:solidFill>
                  <a:srgbClr val="FFFFFF">
                    <a:tint val="75000"/>
                  </a:srgbClr>
                </a:solidFill>
              </a:rPr>
              <a:pPr/>
              <a:t>28</a:t>
            </a:fld>
            <a:endParaRPr lang="en-US" dirty="0">
              <a:solidFill>
                <a:srgbClr val="FFFFFF">
                  <a:tint val="75000"/>
                </a:srgbClr>
              </a:solidFill>
            </a:endParaRPr>
          </a:p>
        </p:txBody>
      </p:sp>
    </p:spTree>
    <p:extLst>
      <p:ext uri="{BB962C8B-B14F-4D97-AF65-F5344CB8AC3E}">
        <p14:creationId xmlns:p14="http://schemas.microsoft.com/office/powerpoint/2010/main" val="2233788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228600" y="228600"/>
          <a:ext cx="8686800" cy="6007362"/>
        </p:xfrm>
        <a:graphic>
          <a:graphicData uri="http://schemas.openxmlformats.org/drawingml/2006/table">
            <a:tbl>
              <a:tblPr firstRow="1" firstCol="1" bandRow="1">
                <a:tableStyleId>{5C22544A-7EE6-4342-B048-85BDC9FD1C3A}</a:tableStyleId>
              </a:tblPr>
              <a:tblGrid>
                <a:gridCol w="1371600">
                  <a:extLst>
                    <a:ext uri="{9D8B030D-6E8A-4147-A177-3AD203B41FA5}">
                      <a16:colId xmlns:a16="http://schemas.microsoft.com/office/drawing/2014/main" val="20000"/>
                    </a:ext>
                  </a:extLst>
                </a:gridCol>
                <a:gridCol w="7315200">
                  <a:extLst>
                    <a:ext uri="{9D8B030D-6E8A-4147-A177-3AD203B41FA5}">
                      <a16:colId xmlns:a16="http://schemas.microsoft.com/office/drawing/2014/main" val="20001"/>
                    </a:ext>
                  </a:extLst>
                </a:gridCol>
              </a:tblGrid>
              <a:tr h="1850524">
                <a:tc>
                  <a:txBody>
                    <a:bodyPr/>
                    <a:lstStyle/>
                    <a:p>
                      <a:pPr marL="0" marR="0" algn="ctr">
                        <a:lnSpc>
                          <a:spcPct val="115000"/>
                        </a:lnSpc>
                        <a:spcBef>
                          <a:spcPts val="0"/>
                        </a:spcBef>
                        <a:spcAft>
                          <a:spcPts val="0"/>
                        </a:spcAft>
                      </a:pPr>
                      <a:r>
                        <a:rPr lang="en-US" sz="1700" dirty="0">
                          <a:effectLst/>
                        </a:rPr>
                        <a:t>Kinder-garten</a:t>
                      </a:r>
                      <a:endParaRPr lang="en-US" sz="1700" dirty="0">
                        <a:effectLst/>
                        <a:latin typeface="Calibri"/>
                        <a:ea typeface="Calibri"/>
                        <a:cs typeface="Times New Roman"/>
                      </a:endParaRPr>
                    </a:p>
                  </a:txBody>
                  <a:tcPr marL="68580" marR="68580" marT="0" marB="0"/>
                </a:tc>
                <a:tc>
                  <a:txBody>
                    <a:bodyPr/>
                    <a:lstStyle/>
                    <a:p>
                      <a:pPr marL="457200" marR="0">
                        <a:lnSpc>
                          <a:spcPct val="115000"/>
                        </a:lnSpc>
                        <a:spcBef>
                          <a:spcPts val="0"/>
                        </a:spcBef>
                        <a:spcAft>
                          <a:spcPts val="0"/>
                        </a:spcAft>
                      </a:pPr>
                      <a:r>
                        <a:rPr lang="en-US" sz="2400" b="0" dirty="0">
                          <a:solidFill>
                            <a:schemeClr val="tx1"/>
                          </a:solidFill>
                          <a:effectLst/>
                        </a:rPr>
                        <a:t>a) Follow agreed-upon rules for discussions (e.g., listening  to others and taking turns speaking about the topics and texts under discussion</a:t>
                      </a:r>
                    </a:p>
                    <a:p>
                      <a:pPr marL="457200" marR="0">
                        <a:lnSpc>
                          <a:spcPct val="115000"/>
                        </a:lnSpc>
                        <a:spcBef>
                          <a:spcPts val="0"/>
                        </a:spcBef>
                        <a:spcAft>
                          <a:spcPts val="0"/>
                        </a:spcAft>
                      </a:pPr>
                      <a:r>
                        <a:rPr lang="en-US" sz="2400" b="0" dirty="0">
                          <a:solidFill>
                            <a:schemeClr val="tx1"/>
                          </a:solidFill>
                          <a:effectLst/>
                        </a:rPr>
                        <a:t>b) Continue a conversation through multiple exchanges</a:t>
                      </a:r>
                      <a:endParaRPr lang="en-US" sz="2400" b="0" dirty="0">
                        <a:solidFill>
                          <a:schemeClr val="tx1"/>
                        </a:solidFill>
                        <a:effectLst/>
                        <a:latin typeface="Calibri"/>
                        <a:ea typeface="Calibri"/>
                        <a:cs typeface="Times New Roman"/>
                      </a:endParaRPr>
                    </a:p>
                  </a:txBody>
                  <a:tcPr marL="68580" marR="68580" marT="0" marB="0">
                    <a:solidFill>
                      <a:schemeClr val="bg2">
                        <a:lumMod val="75000"/>
                      </a:schemeClr>
                    </a:solidFill>
                  </a:tcPr>
                </a:tc>
                <a:extLst>
                  <a:ext uri="{0D108BD9-81ED-4DB2-BD59-A6C34878D82A}">
                    <a16:rowId xmlns:a16="http://schemas.microsoft.com/office/drawing/2014/main" val="10000"/>
                  </a:ext>
                </a:extLst>
              </a:tr>
              <a:tr h="1538783">
                <a:tc>
                  <a:txBody>
                    <a:bodyPr/>
                    <a:lstStyle/>
                    <a:p>
                      <a:pPr marL="0" marR="0" algn="ctr">
                        <a:lnSpc>
                          <a:spcPct val="115000"/>
                        </a:lnSpc>
                        <a:spcBef>
                          <a:spcPts val="0"/>
                        </a:spcBef>
                        <a:spcAft>
                          <a:spcPts val="0"/>
                        </a:spcAft>
                      </a:pPr>
                      <a:r>
                        <a:rPr lang="en-US" sz="1800" dirty="0">
                          <a:effectLst/>
                        </a:rPr>
                        <a:t>Grade 1</a:t>
                      </a:r>
                    </a:p>
                    <a:p>
                      <a:pPr marL="0" marR="0" algn="ctr">
                        <a:lnSpc>
                          <a:spcPct val="115000"/>
                        </a:lnSpc>
                        <a:spcBef>
                          <a:spcPts val="0"/>
                        </a:spcBef>
                        <a:spcAft>
                          <a:spcPts val="0"/>
                        </a:spcAft>
                      </a:pPr>
                      <a:r>
                        <a:rPr lang="en-US" sz="1800" dirty="0">
                          <a:effectLst/>
                          <a:latin typeface="Calibri"/>
                          <a:ea typeface="Calibri"/>
                          <a:cs typeface="Times New Roman"/>
                        </a:rPr>
                        <a:t>Additional expectations</a:t>
                      </a:r>
                    </a:p>
                  </a:txBody>
                  <a:tcPr marL="68580" marR="68580" marT="0" marB="0"/>
                </a:tc>
                <a:tc>
                  <a:txBody>
                    <a:bodyPr/>
                    <a:lstStyle/>
                    <a:p>
                      <a:pPr marL="457200" marR="0">
                        <a:lnSpc>
                          <a:spcPct val="115000"/>
                        </a:lnSpc>
                        <a:spcBef>
                          <a:spcPts val="0"/>
                        </a:spcBef>
                        <a:spcAft>
                          <a:spcPts val="0"/>
                        </a:spcAft>
                      </a:pPr>
                      <a:r>
                        <a:rPr lang="en-US" sz="2400" dirty="0">
                          <a:effectLst/>
                        </a:rPr>
                        <a:t>b) Build on others’ talk in conversations by responding to the comments of others through multiple exchanges.</a:t>
                      </a:r>
                    </a:p>
                    <a:p>
                      <a:pPr marL="457200" marR="0">
                        <a:lnSpc>
                          <a:spcPct val="115000"/>
                        </a:lnSpc>
                        <a:spcBef>
                          <a:spcPts val="0"/>
                        </a:spcBef>
                        <a:spcAft>
                          <a:spcPts val="0"/>
                        </a:spcAft>
                      </a:pPr>
                      <a:r>
                        <a:rPr lang="en-US" sz="2400" dirty="0">
                          <a:effectLst/>
                        </a:rPr>
                        <a:t>c) Ask questions to clear up any confusion about the topics and texts under discussion.</a:t>
                      </a:r>
                      <a:endParaRPr lang="en-US" sz="2400" dirty="0">
                        <a:effectLst/>
                        <a:latin typeface="Calibri"/>
                        <a:ea typeface="Calibri"/>
                        <a:cs typeface="Times New Roman"/>
                      </a:endParaRPr>
                    </a:p>
                  </a:txBody>
                  <a:tcPr marL="68580" marR="68580" marT="0" marB="0"/>
                </a:tc>
                <a:extLst>
                  <a:ext uri="{0D108BD9-81ED-4DB2-BD59-A6C34878D82A}">
                    <a16:rowId xmlns:a16="http://schemas.microsoft.com/office/drawing/2014/main" val="10001"/>
                  </a:ext>
                </a:extLst>
              </a:tr>
              <a:tr h="1850524">
                <a:tc>
                  <a:txBody>
                    <a:bodyPr/>
                    <a:lstStyle/>
                    <a:p>
                      <a:pPr marL="0" marR="0" algn="ctr">
                        <a:lnSpc>
                          <a:spcPct val="115000"/>
                        </a:lnSpc>
                        <a:spcBef>
                          <a:spcPts val="0"/>
                        </a:spcBef>
                        <a:spcAft>
                          <a:spcPts val="0"/>
                        </a:spcAft>
                      </a:pPr>
                      <a:r>
                        <a:rPr lang="en-US" sz="1800" dirty="0">
                          <a:effectLst/>
                        </a:rPr>
                        <a:t>Grade 2</a:t>
                      </a:r>
                    </a:p>
                    <a:p>
                      <a:pPr marL="0" marR="0" algn="ctr">
                        <a:lnSpc>
                          <a:spcPct val="115000"/>
                        </a:lnSpc>
                        <a:spcBef>
                          <a:spcPts val="0"/>
                        </a:spcBef>
                        <a:spcAft>
                          <a:spcPts val="0"/>
                        </a:spcAft>
                      </a:pPr>
                      <a:r>
                        <a:rPr lang="en-US" sz="1800" dirty="0">
                          <a:effectLst/>
                          <a:latin typeface="Calibri"/>
                          <a:ea typeface="Calibri"/>
                          <a:cs typeface="Times New Roman"/>
                        </a:rPr>
                        <a:t>Additional expectations</a:t>
                      </a:r>
                    </a:p>
                  </a:txBody>
                  <a:tcPr marL="68580" marR="68580" marT="0" marB="0"/>
                </a:tc>
                <a:tc>
                  <a:txBody>
                    <a:bodyPr/>
                    <a:lstStyle/>
                    <a:p>
                      <a:pPr marL="457200" marR="0">
                        <a:lnSpc>
                          <a:spcPct val="115000"/>
                        </a:lnSpc>
                        <a:spcBef>
                          <a:spcPts val="0"/>
                        </a:spcBef>
                        <a:spcAft>
                          <a:spcPts val="0"/>
                        </a:spcAft>
                      </a:pPr>
                      <a:r>
                        <a:rPr lang="en-US" sz="2400" dirty="0">
                          <a:solidFill>
                            <a:schemeClr val="tx1"/>
                          </a:solidFill>
                          <a:effectLst/>
                        </a:rPr>
                        <a:t>a) Gaining the floor in respectful ways, </a:t>
                      </a:r>
                    </a:p>
                    <a:p>
                      <a:pPr marL="457200" marR="0">
                        <a:lnSpc>
                          <a:spcPct val="115000"/>
                        </a:lnSpc>
                        <a:spcBef>
                          <a:spcPts val="0"/>
                        </a:spcBef>
                        <a:spcAft>
                          <a:spcPts val="0"/>
                        </a:spcAft>
                      </a:pPr>
                      <a:r>
                        <a:rPr lang="en-US" sz="2400" dirty="0">
                          <a:solidFill>
                            <a:schemeClr val="tx1"/>
                          </a:solidFill>
                          <a:effectLst/>
                        </a:rPr>
                        <a:t>b) Linking their comments to the remark of others.</a:t>
                      </a:r>
                    </a:p>
                    <a:p>
                      <a:pPr marL="457200" marR="0">
                        <a:lnSpc>
                          <a:spcPct val="115000"/>
                        </a:lnSpc>
                        <a:spcBef>
                          <a:spcPts val="0"/>
                        </a:spcBef>
                        <a:spcAft>
                          <a:spcPts val="0"/>
                        </a:spcAft>
                      </a:pPr>
                      <a:r>
                        <a:rPr lang="en-US" sz="2400" dirty="0">
                          <a:solidFill>
                            <a:schemeClr val="tx1"/>
                          </a:solidFill>
                          <a:effectLst/>
                        </a:rPr>
                        <a:t>c) Ask for clarification and further explanation as needed </a:t>
                      </a:r>
                      <a:endParaRPr lang="en-US" sz="2400" dirty="0">
                        <a:solidFill>
                          <a:schemeClr val="tx1"/>
                        </a:solidFill>
                        <a:effectLst/>
                        <a:latin typeface="Calibri"/>
                        <a:ea typeface="Calibri"/>
                        <a:cs typeface="Times New Roman"/>
                      </a:endParaRPr>
                    </a:p>
                  </a:txBody>
                  <a:tcPr marL="68580" marR="68580" marT="0" marB="0">
                    <a:solidFill>
                      <a:schemeClr val="bg2">
                        <a:lumMod val="75000"/>
                      </a:schemeClr>
                    </a:solidFill>
                  </a:tcPr>
                </a:tc>
                <a:extLst>
                  <a:ext uri="{0D108BD9-81ED-4DB2-BD59-A6C34878D82A}">
                    <a16:rowId xmlns:a16="http://schemas.microsoft.com/office/drawing/2014/main" val="10002"/>
                  </a:ext>
                </a:extLst>
              </a:tr>
            </a:tbl>
          </a:graphicData>
        </a:graphic>
      </p:graphicFrame>
      <p:sp>
        <p:nvSpPr>
          <p:cNvPr id="2" name="Footer Placeholder 1"/>
          <p:cNvSpPr>
            <a:spLocks noGrp="1"/>
          </p:cNvSpPr>
          <p:nvPr>
            <p:ph type="ftr" sz="quarter" idx="11"/>
          </p:nvPr>
        </p:nvSpPr>
        <p:spPr/>
        <p:txBody>
          <a:bodyPr/>
          <a:lstStyle/>
          <a:p>
            <a:r>
              <a:rPr lang="en-US" dirty="0"/>
              <a:t>© LPdF</a:t>
            </a:r>
          </a:p>
        </p:txBody>
      </p:sp>
      <p:sp>
        <p:nvSpPr>
          <p:cNvPr id="3" name="Slide Number Placeholder 2"/>
          <p:cNvSpPr>
            <a:spLocks noGrp="1"/>
          </p:cNvSpPr>
          <p:nvPr>
            <p:ph type="sldNum" sz="quarter" idx="12"/>
          </p:nvPr>
        </p:nvSpPr>
        <p:spPr/>
        <p:txBody>
          <a:bodyPr/>
          <a:lstStyle/>
          <a:p>
            <a:fld id="{561D2430-FB11-4C87-BF1D-6F488A17F237}" type="slidenum">
              <a:rPr lang="en-US" smtClean="0">
                <a:solidFill>
                  <a:srgbClr val="FFFFFF">
                    <a:tint val="75000"/>
                  </a:srgbClr>
                </a:solidFill>
              </a:rPr>
              <a:pPr/>
              <a:t>29</a:t>
            </a:fld>
            <a:endParaRPr lang="en-US" dirty="0">
              <a:solidFill>
                <a:srgbClr val="FFFFFF">
                  <a:tint val="75000"/>
                </a:srgbClr>
              </a:solidFill>
            </a:endParaRPr>
          </a:p>
        </p:txBody>
      </p:sp>
    </p:spTree>
    <p:extLst>
      <p:ext uri="{BB962C8B-B14F-4D97-AF65-F5344CB8AC3E}">
        <p14:creationId xmlns:p14="http://schemas.microsoft.com/office/powerpoint/2010/main" val="2847746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 </a:t>
            </a:r>
          </a:p>
        </p:txBody>
      </p:sp>
      <p:sp>
        <p:nvSpPr>
          <p:cNvPr id="8" name="Content Placeholder 7"/>
          <p:cNvSpPr>
            <a:spLocks noGrp="1"/>
          </p:cNvSpPr>
          <p:nvPr>
            <p:ph idx="1"/>
          </p:nvPr>
        </p:nvSpPr>
        <p:spPr>
          <a:xfrm>
            <a:off x="596830" y="1023720"/>
            <a:ext cx="7675350" cy="4351338"/>
          </a:xfrm>
        </p:spPr>
        <p:txBody>
          <a:bodyPr>
            <a:normAutofit/>
          </a:bodyPr>
          <a:lstStyle/>
          <a:p>
            <a:r>
              <a:rPr lang="en-US" sz="3600" dirty="0"/>
              <a:t>As a school-based SLP, you are told that you must start to address the education standards in your IEPs and interventions.  </a:t>
            </a:r>
          </a:p>
          <a:p>
            <a:endParaRPr lang="en-US" sz="3600" dirty="0"/>
          </a:p>
          <a:p>
            <a:r>
              <a:rPr lang="en-US" sz="3600" dirty="0"/>
              <a:t>With your caseload and obligations you wonder, “just HOW can I do one MORE thing?”</a:t>
            </a:r>
          </a:p>
        </p:txBody>
      </p:sp>
      <p:sp>
        <p:nvSpPr>
          <p:cNvPr id="2" name="Footer Placeholder 1"/>
          <p:cNvSpPr>
            <a:spLocks noGrp="1"/>
          </p:cNvSpPr>
          <p:nvPr>
            <p:ph type="ftr" sz="quarter" idx="11"/>
          </p:nvPr>
        </p:nvSpPr>
        <p:spPr/>
        <p:txBody>
          <a:bodyPr/>
          <a:lstStyle/>
          <a:p>
            <a:r>
              <a:rPr lang="en-US" dirty="0"/>
              <a:t>© LPdF</a:t>
            </a:r>
          </a:p>
        </p:txBody>
      </p:sp>
      <p:sp>
        <p:nvSpPr>
          <p:cNvPr id="3" name="Slide Number Placeholder 2"/>
          <p:cNvSpPr>
            <a:spLocks noGrp="1"/>
          </p:cNvSpPr>
          <p:nvPr>
            <p:ph type="sldNum" sz="quarter" idx="12"/>
          </p:nvPr>
        </p:nvSpPr>
        <p:spPr/>
        <p:txBody>
          <a:bodyPr/>
          <a:lstStyle/>
          <a:p>
            <a:fld id="{561D2430-FB11-4C87-BF1D-6F488A17F237}" type="slidenum">
              <a:rPr lang="en-US" smtClean="0">
                <a:solidFill>
                  <a:srgbClr val="FFFFFF">
                    <a:tint val="75000"/>
                  </a:srgbClr>
                </a:solidFill>
              </a:rPr>
              <a:pPr/>
              <a:t>3</a:t>
            </a:fld>
            <a:endParaRPr lang="en-US" dirty="0">
              <a:solidFill>
                <a:srgbClr val="FFFFFF">
                  <a:tint val="75000"/>
                </a:srgbClr>
              </a:solidFill>
            </a:endParaRPr>
          </a:p>
        </p:txBody>
      </p:sp>
    </p:spTree>
    <p:extLst>
      <p:ext uri="{BB962C8B-B14F-4D97-AF65-F5344CB8AC3E}">
        <p14:creationId xmlns:p14="http://schemas.microsoft.com/office/powerpoint/2010/main" val="2607807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228600" y="228600"/>
          <a:ext cx="8686800" cy="6056764"/>
        </p:xfrm>
        <a:graphic>
          <a:graphicData uri="http://schemas.openxmlformats.org/drawingml/2006/table">
            <a:tbl>
              <a:tblPr firstRow="1" firstCol="1" bandRow="1">
                <a:tableStyleId>{5C22544A-7EE6-4342-B048-85BDC9FD1C3A}</a:tableStyleId>
              </a:tblPr>
              <a:tblGrid>
                <a:gridCol w="1371600">
                  <a:extLst>
                    <a:ext uri="{9D8B030D-6E8A-4147-A177-3AD203B41FA5}">
                      <a16:colId xmlns:a16="http://schemas.microsoft.com/office/drawing/2014/main" val="20000"/>
                    </a:ext>
                  </a:extLst>
                </a:gridCol>
                <a:gridCol w="7315200">
                  <a:extLst>
                    <a:ext uri="{9D8B030D-6E8A-4147-A177-3AD203B41FA5}">
                      <a16:colId xmlns:a16="http://schemas.microsoft.com/office/drawing/2014/main" val="20001"/>
                    </a:ext>
                  </a:extLst>
                </a:gridCol>
              </a:tblGrid>
              <a:tr h="1850524">
                <a:tc>
                  <a:txBody>
                    <a:bodyPr/>
                    <a:lstStyle/>
                    <a:p>
                      <a:pPr marL="0" marR="0" algn="ctr">
                        <a:lnSpc>
                          <a:spcPct val="115000"/>
                        </a:lnSpc>
                        <a:spcBef>
                          <a:spcPts val="0"/>
                        </a:spcBef>
                        <a:spcAft>
                          <a:spcPts val="0"/>
                        </a:spcAft>
                      </a:pPr>
                      <a:r>
                        <a:rPr lang="en-US" sz="2400" b="1" dirty="0">
                          <a:effectLst/>
                          <a:latin typeface="Calibri"/>
                          <a:ea typeface="Calibri"/>
                          <a:cs typeface="Times New Roman"/>
                        </a:rPr>
                        <a:t>Grade 3</a:t>
                      </a:r>
                      <a:endParaRPr lang="en-US" sz="2400" dirty="0">
                        <a:effectLst/>
                        <a:latin typeface="Calibri"/>
                        <a:ea typeface="Calibri"/>
                        <a:cs typeface="Times New Roman"/>
                      </a:endParaRPr>
                    </a:p>
                    <a:p>
                      <a:pPr marL="0" marR="0" algn="ctr">
                        <a:lnSpc>
                          <a:spcPct val="115000"/>
                        </a:lnSpc>
                        <a:spcBef>
                          <a:spcPts val="0"/>
                        </a:spcBef>
                        <a:spcAft>
                          <a:spcPts val="0"/>
                        </a:spcAft>
                      </a:pPr>
                      <a:r>
                        <a:rPr lang="en-US" sz="1600" b="1" dirty="0">
                          <a:effectLst/>
                          <a:latin typeface="Calibri"/>
                          <a:ea typeface="Calibri"/>
                          <a:cs typeface="Times New Roman"/>
                        </a:rPr>
                        <a:t>Additional expectations</a:t>
                      </a:r>
                      <a:endParaRPr lang="en-US" sz="16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400" b="0" dirty="0">
                          <a:solidFill>
                            <a:schemeClr val="tx1"/>
                          </a:solidFill>
                          <a:effectLst/>
                          <a:latin typeface="Calibri"/>
                          <a:ea typeface="Calibri"/>
                          <a:cs typeface="Times New Roman"/>
                        </a:rPr>
                        <a:t>Having discussions with diverse partners,  building on others’ ideas and expressing their own clearly.</a:t>
                      </a:r>
                    </a:p>
                    <a:p>
                      <a:pPr marL="457200" marR="0">
                        <a:lnSpc>
                          <a:spcPct val="115000"/>
                        </a:lnSpc>
                        <a:spcBef>
                          <a:spcPts val="0"/>
                        </a:spcBef>
                        <a:spcAft>
                          <a:spcPts val="0"/>
                        </a:spcAft>
                      </a:pPr>
                      <a:r>
                        <a:rPr lang="en-US" sz="2400" b="0" dirty="0">
                          <a:solidFill>
                            <a:schemeClr val="tx1"/>
                          </a:solidFill>
                          <a:effectLst/>
                          <a:latin typeface="Calibri"/>
                          <a:ea typeface="Calibri"/>
                          <a:cs typeface="Times New Roman"/>
                        </a:rPr>
                        <a:t>a) prepared and draw preparation to explore ideas</a:t>
                      </a:r>
                    </a:p>
                    <a:p>
                      <a:pPr marL="457200" marR="0">
                        <a:lnSpc>
                          <a:spcPct val="115000"/>
                        </a:lnSpc>
                        <a:spcBef>
                          <a:spcPts val="0"/>
                        </a:spcBef>
                        <a:spcAft>
                          <a:spcPts val="0"/>
                        </a:spcAft>
                      </a:pPr>
                      <a:r>
                        <a:rPr lang="en-US" sz="2400" b="0" dirty="0">
                          <a:solidFill>
                            <a:schemeClr val="tx1"/>
                          </a:solidFill>
                          <a:effectLst/>
                          <a:latin typeface="Calibri"/>
                          <a:ea typeface="Calibri"/>
                          <a:cs typeface="Times New Roman"/>
                        </a:rPr>
                        <a:t>c) Ask questions to check understanding, stay on topic, and link their comments to others.</a:t>
                      </a:r>
                    </a:p>
                    <a:p>
                      <a:pPr marL="457200" marR="0">
                        <a:lnSpc>
                          <a:spcPct val="115000"/>
                        </a:lnSpc>
                        <a:spcBef>
                          <a:spcPts val="0"/>
                        </a:spcBef>
                        <a:spcAft>
                          <a:spcPts val="0"/>
                        </a:spcAft>
                      </a:pPr>
                      <a:r>
                        <a:rPr lang="en-US" sz="2400" b="0" dirty="0">
                          <a:solidFill>
                            <a:schemeClr val="tx1"/>
                          </a:solidFill>
                          <a:effectLst/>
                          <a:latin typeface="Calibri"/>
                          <a:ea typeface="Calibri"/>
                          <a:cs typeface="Times New Roman"/>
                        </a:rPr>
                        <a:t>d) Explain own ideas and understanding</a:t>
                      </a:r>
                    </a:p>
                  </a:txBody>
                  <a:tcPr marL="68580" marR="68580" marT="0" marB="0">
                    <a:solidFill>
                      <a:schemeClr val="bg2">
                        <a:lumMod val="75000"/>
                      </a:schemeClr>
                    </a:solidFill>
                  </a:tcPr>
                </a:tc>
                <a:extLst>
                  <a:ext uri="{0D108BD9-81ED-4DB2-BD59-A6C34878D82A}">
                    <a16:rowId xmlns:a16="http://schemas.microsoft.com/office/drawing/2014/main" val="10000"/>
                  </a:ext>
                </a:extLst>
              </a:tr>
              <a:tr h="1538783">
                <a:tc>
                  <a:txBody>
                    <a:bodyPr/>
                    <a:lstStyle/>
                    <a:p>
                      <a:pPr marL="0" marR="0" algn="ctr">
                        <a:lnSpc>
                          <a:spcPct val="115000"/>
                        </a:lnSpc>
                        <a:spcBef>
                          <a:spcPts val="0"/>
                        </a:spcBef>
                        <a:spcAft>
                          <a:spcPts val="0"/>
                        </a:spcAft>
                      </a:pPr>
                      <a:r>
                        <a:rPr lang="en-US" sz="2400" b="1" dirty="0">
                          <a:effectLst/>
                          <a:latin typeface="Calibri"/>
                          <a:ea typeface="Calibri"/>
                          <a:cs typeface="Times New Roman"/>
                        </a:rPr>
                        <a:t>Grade 4 </a:t>
                      </a:r>
                      <a:endParaRPr lang="en-US" sz="2400" dirty="0">
                        <a:effectLst/>
                        <a:latin typeface="Calibri"/>
                        <a:ea typeface="Calibri"/>
                        <a:cs typeface="Times New Roman"/>
                      </a:endParaRPr>
                    </a:p>
                    <a:p>
                      <a:pPr marL="0" marR="0" algn="ctr">
                        <a:lnSpc>
                          <a:spcPct val="115000"/>
                        </a:lnSpc>
                        <a:spcBef>
                          <a:spcPts val="0"/>
                        </a:spcBef>
                        <a:spcAft>
                          <a:spcPts val="0"/>
                        </a:spcAft>
                      </a:pPr>
                      <a:r>
                        <a:rPr lang="en-US" sz="1600" b="1" dirty="0">
                          <a:effectLst/>
                          <a:latin typeface="Calibri"/>
                          <a:ea typeface="Calibri"/>
                          <a:cs typeface="Times New Roman"/>
                        </a:rPr>
                        <a:t>Additional expectations</a:t>
                      </a:r>
                      <a:endParaRPr lang="en-US" sz="1600" dirty="0">
                        <a:effectLst/>
                        <a:latin typeface="Calibri"/>
                        <a:ea typeface="Calibri"/>
                        <a:cs typeface="Times New Roman"/>
                      </a:endParaRPr>
                    </a:p>
                  </a:txBody>
                  <a:tcPr marL="68580" marR="68580" marT="0" marB="0"/>
                </a:tc>
                <a:tc>
                  <a:txBody>
                    <a:bodyPr/>
                    <a:lstStyle/>
                    <a:p>
                      <a:pPr marL="457200" marR="0">
                        <a:lnSpc>
                          <a:spcPct val="115000"/>
                        </a:lnSpc>
                        <a:spcBef>
                          <a:spcPts val="0"/>
                        </a:spcBef>
                        <a:spcAft>
                          <a:spcPts val="0"/>
                        </a:spcAft>
                      </a:pPr>
                      <a:r>
                        <a:rPr lang="en-US" sz="2400" dirty="0">
                          <a:effectLst/>
                          <a:latin typeface="Calibri"/>
                          <a:ea typeface="Calibri"/>
                          <a:cs typeface="Times New Roman"/>
                        </a:rPr>
                        <a:t>b) carry out assigned roles in discussions</a:t>
                      </a:r>
                    </a:p>
                    <a:p>
                      <a:pPr marL="457200" marR="0">
                        <a:lnSpc>
                          <a:spcPct val="115000"/>
                        </a:lnSpc>
                        <a:spcBef>
                          <a:spcPts val="0"/>
                        </a:spcBef>
                        <a:spcAft>
                          <a:spcPts val="0"/>
                        </a:spcAft>
                      </a:pPr>
                      <a:r>
                        <a:rPr lang="en-US" sz="2400" dirty="0">
                          <a:effectLst/>
                          <a:latin typeface="Calibri"/>
                          <a:ea typeface="Calibri"/>
                          <a:cs typeface="Times New Roman"/>
                        </a:rPr>
                        <a:t>c) Pose and respond to specific questions to clarify or follow up on information</a:t>
                      </a:r>
                    </a:p>
                    <a:p>
                      <a:pPr marL="457200" marR="0">
                        <a:lnSpc>
                          <a:spcPct val="115000"/>
                        </a:lnSpc>
                        <a:spcBef>
                          <a:spcPts val="0"/>
                        </a:spcBef>
                        <a:spcAft>
                          <a:spcPts val="0"/>
                        </a:spcAft>
                      </a:pPr>
                      <a:r>
                        <a:rPr lang="en-US" sz="2400" dirty="0">
                          <a:effectLst/>
                          <a:latin typeface="Calibri"/>
                          <a:ea typeface="Calibri"/>
                          <a:cs typeface="Times New Roman"/>
                        </a:rPr>
                        <a:t>d) Review the key ideas </a:t>
                      </a:r>
                    </a:p>
                  </a:txBody>
                  <a:tcPr marL="68580" marR="68580" marT="0" marB="0"/>
                </a:tc>
                <a:extLst>
                  <a:ext uri="{0D108BD9-81ED-4DB2-BD59-A6C34878D82A}">
                    <a16:rowId xmlns:a16="http://schemas.microsoft.com/office/drawing/2014/main" val="10001"/>
                  </a:ext>
                </a:extLst>
              </a:tr>
              <a:tr h="1850524">
                <a:tc>
                  <a:txBody>
                    <a:bodyPr/>
                    <a:lstStyle/>
                    <a:p>
                      <a:pPr marL="0" marR="0" algn="ctr">
                        <a:lnSpc>
                          <a:spcPct val="115000"/>
                        </a:lnSpc>
                        <a:spcBef>
                          <a:spcPts val="0"/>
                        </a:spcBef>
                        <a:spcAft>
                          <a:spcPts val="0"/>
                        </a:spcAft>
                      </a:pPr>
                      <a:r>
                        <a:rPr lang="en-US" sz="2400" b="1" dirty="0">
                          <a:effectLst/>
                          <a:latin typeface="Calibri"/>
                          <a:ea typeface="Calibri"/>
                          <a:cs typeface="Times New Roman"/>
                        </a:rPr>
                        <a:t>Grade 5</a:t>
                      </a:r>
                      <a:endParaRPr lang="en-US" sz="2400" dirty="0">
                        <a:effectLst/>
                        <a:latin typeface="Calibri"/>
                        <a:ea typeface="Calibri"/>
                        <a:cs typeface="Times New Roman"/>
                      </a:endParaRPr>
                    </a:p>
                    <a:p>
                      <a:pPr marL="0" marR="0" algn="ctr">
                        <a:lnSpc>
                          <a:spcPct val="115000"/>
                        </a:lnSpc>
                        <a:spcBef>
                          <a:spcPts val="0"/>
                        </a:spcBef>
                        <a:spcAft>
                          <a:spcPts val="0"/>
                        </a:spcAft>
                      </a:pPr>
                      <a:r>
                        <a:rPr lang="en-US" sz="1600" b="1" dirty="0">
                          <a:effectLst/>
                          <a:latin typeface="Calibri"/>
                          <a:ea typeface="Calibri"/>
                          <a:cs typeface="Times New Roman"/>
                        </a:rPr>
                        <a:t>Additional expectations </a:t>
                      </a:r>
                      <a:endParaRPr lang="en-US" sz="1600" dirty="0">
                        <a:effectLst/>
                        <a:latin typeface="Calibri"/>
                        <a:ea typeface="Calibri"/>
                        <a:cs typeface="Times New Roman"/>
                      </a:endParaRPr>
                    </a:p>
                  </a:txBody>
                  <a:tcPr marL="68580" marR="68580" marT="0" marB="0"/>
                </a:tc>
                <a:tc>
                  <a:txBody>
                    <a:bodyPr/>
                    <a:lstStyle/>
                    <a:p>
                      <a:pPr marL="457200" marR="0">
                        <a:lnSpc>
                          <a:spcPct val="115000"/>
                        </a:lnSpc>
                        <a:spcBef>
                          <a:spcPts val="0"/>
                        </a:spcBef>
                        <a:spcAft>
                          <a:spcPts val="0"/>
                        </a:spcAft>
                      </a:pPr>
                      <a:r>
                        <a:rPr lang="en-US" sz="2400" dirty="0">
                          <a:solidFill>
                            <a:schemeClr val="tx1"/>
                          </a:solidFill>
                          <a:effectLst/>
                          <a:latin typeface="Calibri"/>
                          <a:ea typeface="Calibri"/>
                          <a:cs typeface="Times New Roman"/>
                        </a:rPr>
                        <a:t>d) Draw conclusions in light of information and knowledge gained from the discussions. </a:t>
                      </a:r>
                    </a:p>
                  </a:txBody>
                  <a:tcPr marL="68580" marR="68580" marT="0" marB="0">
                    <a:solidFill>
                      <a:schemeClr val="bg2">
                        <a:lumMod val="75000"/>
                      </a:schemeClr>
                    </a:solidFill>
                  </a:tcPr>
                </a:tc>
                <a:extLst>
                  <a:ext uri="{0D108BD9-81ED-4DB2-BD59-A6C34878D82A}">
                    <a16:rowId xmlns:a16="http://schemas.microsoft.com/office/drawing/2014/main" val="10002"/>
                  </a:ext>
                </a:extLst>
              </a:tr>
            </a:tbl>
          </a:graphicData>
        </a:graphic>
      </p:graphicFrame>
      <p:sp>
        <p:nvSpPr>
          <p:cNvPr id="2" name="Footer Placeholder 1"/>
          <p:cNvSpPr>
            <a:spLocks noGrp="1"/>
          </p:cNvSpPr>
          <p:nvPr>
            <p:ph type="ftr" sz="quarter" idx="11"/>
          </p:nvPr>
        </p:nvSpPr>
        <p:spPr/>
        <p:txBody>
          <a:bodyPr/>
          <a:lstStyle/>
          <a:p>
            <a:r>
              <a:rPr lang="en-US" dirty="0"/>
              <a:t>© LPdF</a:t>
            </a:r>
          </a:p>
        </p:txBody>
      </p:sp>
      <p:sp>
        <p:nvSpPr>
          <p:cNvPr id="3" name="Slide Number Placeholder 2"/>
          <p:cNvSpPr>
            <a:spLocks noGrp="1"/>
          </p:cNvSpPr>
          <p:nvPr>
            <p:ph type="sldNum" sz="quarter" idx="12"/>
          </p:nvPr>
        </p:nvSpPr>
        <p:spPr/>
        <p:txBody>
          <a:bodyPr/>
          <a:lstStyle/>
          <a:p>
            <a:fld id="{561D2430-FB11-4C87-BF1D-6F488A17F237}" type="slidenum">
              <a:rPr lang="en-US" smtClean="0">
                <a:solidFill>
                  <a:srgbClr val="FFFFFF">
                    <a:tint val="75000"/>
                  </a:srgbClr>
                </a:solidFill>
              </a:rPr>
              <a:pPr/>
              <a:t>30</a:t>
            </a:fld>
            <a:endParaRPr lang="en-US" dirty="0">
              <a:solidFill>
                <a:srgbClr val="FFFFFF">
                  <a:tint val="75000"/>
                </a:srgbClr>
              </a:solidFill>
            </a:endParaRPr>
          </a:p>
        </p:txBody>
      </p:sp>
    </p:spTree>
    <p:extLst>
      <p:ext uri="{BB962C8B-B14F-4D97-AF65-F5344CB8AC3E}">
        <p14:creationId xmlns:p14="http://schemas.microsoft.com/office/powerpoint/2010/main" val="14358848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dirty="0"/>
          </a:p>
        </p:txBody>
      </p:sp>
      <p:sp>
        <p:nvSpPr>
          <p:cNvPr id="7" name="Text Placeholder 6"/>
          <p:cNvSpPr>
            <a:spLocks noGrp="1"/>
          </p:cNvSpPr>
          <p:nvPr>
            <p:ph type="body" idx="1"/>
          </p:nvPr>
        </p:nvSpPr>
        <p:spPr>
          <a:xfrm>
            <a:off x="596491" y="1462884"/>
            <a:ext cx="3923112" cy="823912"/>
          </a:xfrm>
        </p:spPr>
        <p:txBody>
          <a:bodyPr/>
          <a:lstStyle/>
          <a:p>
            <a:r>
              <a:rPr lang="en-US" sz="2800" dirty="0"/>
              <a:t>Grade 6</a:t>
            </a:r>
          </a:p>
        </p:txBody>
      </p:sp>
      <p:sp>
        <p:nvSpPr>
          <p:cNvPr id="8" name="Content Placeholder 7"/>
          <p:cNvSpPr>
            <a:spLocks noGrp="1"/>
          </p:cNvSpPr>
          <p:nvPr>
            <p:ph sz="half" idx="2"/>
          </p:nvPr>
        </p:nvSpPr>
        <p:spPr>
          <a:xfrm>
            <a:off x="152400" y="2465841"/>
            <a:ext cx="3768912" cy="3684588"/>
          </a:xfrm>
        </p:spPr>
        <p:txBody>
          <a:bodyPr>
            <a:normAutofit/>
          </a:bodyPr>
          <a:lstStyle/>
          <a:p>
            <a:r>
              <a:rPr lang="en-US" sz="2800" dirty="0">
                <a:solidFill>
                  <a:srgbClr val="FFFF00"/>
                </a:solidFill>
              </a:rPr>
              <a:t>Adapt </a:t>
            </a:r>
            <a:r>
              <a:rPr lang="en-US" sz="2800" dirty="0"/>
              <a:t>speech to a variety of contexts and tasks, demonstrating </a:t>
            </a:r>
            <a:r>
              <a:rPr lang="en-US" sz="2800" dirty="0">
                <a:solidFill>
                  <a:srgbClr val="FFFF00"/>
                </a:solidFill>
              </a:rPr>
              <a:t>command of formal English </a:t>
            </a:r>
            <a:r>
              <a:rPr lang="en-US" sz="2800" dirty="0"/>
              <a:t>when indicated or appropriate</a:t>
            </a:r>
          </a:p>
        </p:txBody>
      </p:sp>
      <p:sp>
        <p:nvSpPr>
          <p:cNvPr id="9" name="Text Placeholder 8"/>
          <p:cNvSpPr>
            <a:spLocks noGrp="1"/>
          </p:cNvSpPr>
          <p:nvPr>
            <p:ph type="body" sz="quarter" idx="3"/>
          </p:nvPr>
        </p:nvSpPr>
        <p:spPr>
          <a:xfrm>
            <a:off x="4674396" y="1462884"/>
            <a:ext cx="3776661" cy="823912"/>
          </a:xfrm>
        </p:spPr>
        <p:txBody>
          <a:bodyPr/>
          <a:lstStyle/>
          <a:p>
            <a:r>
              <a:rPr lang="en-US" sz="2800" dirty="0"/>
              <a:t>Grades 9 - 10</a:t>
            </a:r>
          </a:p>
        </p:txBody>
      </p:sp>
      <p:sp>
        <p:nvSpPr>
          <p:cNvPr id="10" name="Content Placeholder 9"/>
          <p:cNvSpPr>
            <a:spLocks noGrp="1"/>
          </p:cNvSpPr>
          <p:nvPr>
            <p:ph sz="quarter" idx="4"/>
          </p:nvPr>
        </p:nvSpPr>
        <p:spPr>
          <a:xfrm>
            <a:off x="4114800" y="2220912"/>
            <a:ext cx="4343400" cy="3951288"/>
          </a:xfrm>
        </p:spPr>
        <p:txBody>
          <a:bodyPr>
            <a:noAutofit/>
          </a:bodyPr>
          <a:lstStyle/>
          <a:p>
            <a:r>
              <a:rPr lang="en-US" sz="2600" dirty="0">
                <a:solidFill>
                  <a:srgbClr val="FFFF00"/>
                </a:solidFill>
              </a:rPr>
              <a:t>Present</a:t>
            </a:r>
            <a:r>
              <a:rPr lang="en-US" sz="2600" dirty="0">
                <a:solidFill>
                  <a:srgbClr val="0070C0"/>
                </a:solidFill>
              </a:rPr>
              <a:t> </a:t>
            </a:r>
            <a:r>
              <a:rPr lang="en-US" sz="2600" dirty="0"/>
              <a:t>information, findings, and supporting evidence clearly, concisely, and logically such that listeners can follow the line of reasoning and the organization, development, substance, and style are </a:t>
            </a:r>
            <a:r>
              <a:rPr lang="en-US" sz="2600" dirty="0">
                <a:solidFill>
                  <a:srgbClr val="FFFF00"/>
                </a:solidFill>
              </a:rPr>
              <a:t>appropriate to purpose, audience, and task.</a:t>
            </a:r>
          </a:p>
        </p:txBody>
      </p:sp>
      <p:sp>
        <p:nvSpPr>
          <p:cNvPr id="3" name="Footer Placeholder 2"/>
          <p:cNvSpPr>
            <a:spLocks noGrp="1"/>
          </p:cNvSpPr>
          <p:nvPr>
            <p:ph type="ftr" sz="quarter" idx="11"/>
          </p:nvPr>
        </p:nvSpPr>
        <p:spPr/>
        <p:txBody>
          <a:bodyPr/>
          <a:lstStyle/>
          <a:p>
            <a:r>
              <a:rPr lang="en-US" dirty="0">
                <a:solidFill>
                  <a:srgbClr val="DFDCB7"/>
                </a:solidFill>
              </a:rPr>
              <a:t>© LPdF</a:t>
            </a:r>
          </a:p>
        </p:txBody>
      </p:sp>
      <p:sp>
        <p:nvSpPr>
          <p:cNvPr id="4" name="Slide Number Placeholder 3"/>
          <p:cNvSpPr>
            <a:spLocks noGrp="1"/>
          </p:cNvSpPr>
          <p:nvPr>
            <p:ph type="sldNum" sz="quarter" idx="12"/>
          </p:nvPr>
        </p:nvSpPr>
        <p:spPr/>
        <p:txBody>
          <a:bodyPr/>
          <a:lstStyle/>
          <a:p>
            <a:fld id="{200FECA1-8F52-4428-8D50-2DEEAED9E31A}"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31</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4207989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0"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628650" y="365126"/>
            <a:ext cx="2571750" cy="1325563"/>
          </a:xfrm>
          <a:solidFill>
            <a:srgbClr val="00B050"/>
          </a:solidFill>
        </p:spPr>
        <p:txBody>
          <a:bodyPr/>
          <a:lstStyle/>
          <a:p>
            <a:r>
              <a:rPr lang="en-US" dirty="0"/>
              <a:t>Ponder …</a:t>
            </a:r>
          </a:p>
        </p:txBody>
      </p:sp>
      <p:pic>
        <p:nvPicPr>
          <p:cNvPr id="12" name="Content Placeholder 11"/>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143000" y="1825625"/>
            <a:ext cx="3308180" cy="4351338"/>
          </a:xfrm>
        </p:spPr>
      </p:pic>
      <p:sp>
        <p:nvSpPr>
          <p:cNvPr id="15" name="Content Placeholder 14"/>
          <p:cNvSpPr>
            <a:spLocks noGrp="1"/>
          </p:cNvSpPr>
          <p:nvPr>
            <p:ph sz="half" idx="2"/>
          </p:nvPr>
        </p:nvSpPr>
        <p:spPr/>
        <p:txBody>
          <a:bodyPr>
            <a:normAutofit/>
          </a:bodyPr>
          <a:lstStyle/>
          <a:p>
            <a:r>
              <a:rPr lang="en-US" sz="3200" dirty="0"/>
              <a:t>How can I collaborate with teachers in my building to support these language skills?</a:t>
            </a:r>
          </a:p>
        </p:txBody>
      </p:sp>
      <p:sp>
        <p:nvSpPr>
          <p:cNvPr id="7" name="Footer Placeholder 6"/>
          <p:cNvSpPr>
            <a:spLocks noGrp="1"/>
          </p:cNvSpPr>
          <p:nvPr>
            <p:ph type="ftr" sz="quarter" idx="11"/>
          </p:nvPr>
        </p:nvSpPr>
        <p:spPr/>
        <p:txBody>
          <a:bodyPr/>
          <a:lstStyle/>
          <a:p>
            <a:r>
              <a:rPr lang="en-US" dirty="0"/>
              <a:t>© LPdF</a:t>
            </a:r>
          </a:p>
        </p:txBody>
      </p:sp>
      <p:sp>
        <p:nvSpPr>
          <p:cNvPr id="8" name="Slide Number Placeholder 7"/>
          <p:cNvSpPr>
            <a:spLocks noGrp="1"/>
          </p:cNvSpPr>
          <p:nvPr>
            <p:ph type="sldNum" sz="quarter" idx="12"/>
          </p:nvPr>
        </p:nvSpPr>
        <p:spPr/>
        <p:txBody>
          <a:bodyPr/>
          <a:lstStyle/>
          <a:p>
            <a:fld id="{B3BB3716-B0B6-4F9A-A22D-D68ECC02E5E1}" type="slidenum">
              <a:rPr lang="en-US" smtClean="0"/>
              <a:pPr/>
              <a:t>32</a:t>
            </a:fld>
            <a:endParaRPr lang="en-US" dirty="0"/>
          </a:p>
        </p:txBody>
      </p:sp>
      <p:sp>
        <p:nvSpPr>
          <p:cNvPr id="14" name="TextBox 13"/>
          <p:cNvSpPr txBox="1"/>
          <p:nvPr/>
        </p:nvSpPr>
        <p:spPr>
          <a:xfrm>
            <a:off x="5867400" y="5799138"/>
            <a:ext cx="2647950" cy="369332"/>
          </a:xfrm>
          <a:prstGeom prst="rect">
            <a:avLst/>
          </a:prstGeom>
          <a:noFill/>
        </p:spPr>
        <p:txBody>
          <a:bodyPr wrap="square" rtlCol="0">
            <a:spAutoFit/>
          </a:bodyPr>
          <a:lstStyle/>
          <a:p>
            <a:r>
              <a:rPr lang="en-US" dirty="0"/>
              <a:t>Openclipart.org</a:t>
            </a:r>
          </a:p>
        </p:txBody>
      </p:sp>
    </p:spTree>
    <p:extLst>
      <p:ext uri="{BB962C8B-B14F-4D97-AF65-F5344CB8AC3E}">
        <p14:creationId xmlns:p14="http://schemas.microsoft.com/office/powerpoint/2010/main" val="20545775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latin typeface="Calibri" panose="020F0502020204030204" pitchFamily="34" charset="0"/>
              </a:rPr>
              <a:t>Language expectations</a:t>
            </a:r>
          </a:p>
        </p:txBody>
      </p:sp>
      <p:sp>
        <p:nvSpPr>
          <p:cNvPr id="3" name="Content Placeholder 2"/>
          <p:cNvSpPr>
            <a:spLocks noGrp="1"/>
          </p:cNvSpPr>
          <p:nvPr>
            <p:ph idx="1"/>
          </p:nvPr>
        </p:nvSpPr>
        <p:spPr/>
        <p:txBody>
          <a:bodyPr>
            <a:normAutofit/>
          </a:bodyPr>
          <a:lstStyle/>
          <a:p>
            <a:r>
              <a:rPr lang="en-US" sz="3000" dirty="0"/>
              <a:t>Students grow their </a:t>
            </a:r>
            <a:r>
              <a:rPr lang="en-US" sz="3000" dirty="0">
                <a:solidFill>
                  <a:schemeClr val="accent1">
                    <a:lumMod val="60000"/>
                    <a:lumOff val="40000"/>
                  </a:schemeClr>
                </a:solidFill>
              </a:rPr>
              <a:t>vocabularies</a:t>
            </a:r>
            <a:r>
              <a:rPr lang="en-US" sz="3000" dirty="0"/>
              <a:t> through conversations, direction instruction, and readings</a:t>
            </a:r>
          </a:p>
          <a:p>
            <a:r>
              <a:rPr lang="en-US" sz="3000" dirty="0"/>
              <a:t>Students determine </a:t>
            </a:r>
            <a:r>
              <a:rPr lang="en-US" sz="3000" dirty="0">
                <a:solidFill>
                  <a:schemeClr val="accent1">
                    <a:lumMod val="60000"/>
                    <a:lumOff val="40000"/>
                  </a:schemeClr>
                </a:solidFill>
              </a:rPr>
              <a:t>word meanings, </a:t>
            </a:r>
            <a:r>
              <a:rPr lang="en-US" sz="3000" dirty="0"/>
              <a:t>appreciate nuances</a:t>
            </a:r>
          </a:p>
          <a:p>
            <a:r>
              <a:rPr lang="en-US" sz="3000" dirty="0"/>
              <a:t>Students use </a:t>
            </a:r>
            <a:r>
              <a:rPr lang="en-US" sz="3000" dirty="0">
                <a:solidFill>
                  <a:schemeClr val="accent1">
                    <a:lumMod val="60000"/>
                    <a:lumOff val="40000"/>
                  </a:schemeClr>
                </a:solidFill>
              </a:rPr>
              <a:t>formal English </a:t>
            </a:r>
            <a:r>
              <a:rPr lang="en-US" sz="3000" dirty="0"/>
              <a:t>in writing and speaking</a:t>
            </a:r>
          </a:p>
          <a:p>
            <a:r>
              <a:rPr lang="en-US" sz="3000" dirty="0"/>
              <a:t>Students choose among the </a:t>
            </a:r>
            <a:r>
              <a:rPr lang="en-US" sz="3000" dirty="0">
                <a:solidFill>
                  <a:schemeClr val="accent1">
                    <a:lumMod val="60000"/>
                    <a:lumOff val="40000"/>
                  </a:schemeClr>
                </a:solidFill>
              </a:rPr>
              <a:t>many ways to express</a:t>
            </a:r>
            <a:r>
              <a:rPr lang="en-US" sz="3000" dirty="0"/>
              <a:t> themselves</a:t>
            </a:r>
          </a:p>
        </p:txBody>
      </p:sp>
      <p:sp>
        <p:nvSpPr>
          <p:cNvPr id="4" name="Footer Placeholder 3"/>
          <p:cNvSpPr>
            <a:spLocks noGrp="1"/>
          </p:cNvSpPr>
          <p:nvPr>
            <p:ph type="ftr" sz="quarter" idx="11"/>
          </p:nvPr>
        </p:nvSpPr>
        <p:spPr/>
        <p:txBody>
          <a:bodyPr/>
          <a:lstStyle/>
          <a:p>
            <a:r>
              <a:rPr lang="en-US" dirty="0"/>
              <a:t>© LPdF</a:t>
            </a:r>
          </a:p>
        </p:txBody>
      </p:sp>
      <p:sp>
        <p:nvSpPr>
          <p:cNvPr id="5" name="Slide Number Placeholder 4"/>
          <p:cNvSpPr>
            <a:spLocks noGrp="1"/>
          </p:cNvSpPr>
          <p:nvPr>
            <p:ph type="sldNum" sz="quarter" idx="12"/>
          </p:nvPr>
        </p:nvSpPr>
        <p:spPr/>
        <p:txBody>
          <a:bodyPr/>
          <a:lstStyle/>
          <a:p>
            <a:fld id="{561D2430-FB11-4C87-BF1D-6F488A17F237}" type="slidenum">
              <a:rPr lang="en-US" smtClean="0">
                <a:solidFill>
                  <a:srgbClr val="FFFFFF">
                    <a:tint val="75000"/>
                  </a:srgbClr>
                </a:solidFill>
              </a:rPr>
              <a:pPr/>
              <a:t>33</a:t>
            </a:fld>
            <a:endParaRPr lang="en-US" dirty="0">
              <a:solidFill>
                <a:srgbClr val="FFFFFF">
                  <a:tint val="75000"/>
                </a:srgbClr>
              </a:solidFill>
            </a:endParaRPr>
          </a:p>
        </p:txBody>
      </p:sp>
    </p:spTree>
    <p:extLst>
      <p:ext uri="{BB962C8B-B14F-4D97-AF65-F5344CB8AC3E}">
        <p14:creationId xmlns:p14="http://schemas.microsoft.com/office/powerpoint/2010/main" val="2264215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7886700" cy="1325563"/>
          </a:xfrm>
        </p:spPr>
        <p:txBody>
          <a:bodyPr>
            <a:normAutofit/>
          </a:bodyPr>
          <a:lstStyle/>
          <a:p>
            <a:r>
              <a:rPr lang="en-US" dirty="0">
                <a:solidFill>
                  <a:schemeClr val="tx1"/>
                </a:solidFill>
                <a:latin typeface="Calibri" panose="020F0502020204030204" pitchFamily="34" charset="0"/>
              </a:rPr>
              <a:t>Conventions of Standard English</a:t>
            </a:r>
          </a:p>
        </p:txBody>
      </p:sp>
      <p:graphicFrame>
        <p:nvGraphicFramePr>
          <p:cNvPr id="6" name="Content Placeholder 5"/>
          <p:cNvGraphicFramePr>
            <a:graphicFrameLocks noGrp="1"/>
          </p:cNvGraphicFramePr>
          <p:nvPr>
            <p:ph idx="1"/>
            <p:extLst/>
          </p:nvPr>
        </p:nvGraphicFramePr>
        <p:xfrm>
          <a:off x="762000" y="1295400"/>
          <a:ext cx="8077200" cy="4549872"/>
        </p:xfrm>
        <a:graphic>
          <a:graphicData uri="http://schemas.openxmlformats.org/drawingml/2006/table">
            <a:tbl>
              <a:tblPr firstRow="1" firstCol="1" bandRow="1">
                <a:tableStyleId>{5C22544A-7EE6-4342-B048-85BDC9FD1C3A}</a:tableStyleId>
              </a:tblPr>
              <a:tblGrid>
                <a:gridCol w="1351872">
                  <a:extLst>
                    <a:ext uri="{9D8B030D-6E8A-4147-A177-3AD203B41FA5}">
                      <a16:colId xmlns:a16="http://schemas.microsoft.com/office/drawing/2014/main" val="20000"/>
                    </a:ext>
                  </a:extLst>
                </a:gridCol>
                <a:gridCol w="629327">
                  <a:extLst>
                    <a:ext uri="{9D8B030D-6E8A-4147-A177-3AD203B41FA5}">
                      <a16:colId xmlns:a16="http://schemas.microsoft.com/office/drawing/2014/main" val="20001"/>
                    </a:ext>
                  </a:extLst>
                </a:gridCol>
                <a:gridCol w="6096001">
                  <a:extLst>
                    <a:ext uri="{9D8B030D-6E8A-4147-A177-3AD203B41FA5}">
                      <a16:colId xmlns:a16="http://schemas.microsoft.com/office/drawing/2014/main" val="20002"/>
                    </a:ext>
                  </a:extLst>
                </a:gridCol>
              </a:tblGrid>
              <a:tr h="285664">
                <a:tc rowSpan="5">
                  <a:txBody>
                    <a:bodyPr/>
                    <a:lstStyle/>
                    <a:p>
                      <a:pPr marL="0" marR="0" algn="l">
                        <a:lnSpc>
                          <a:spcPct val="115000"/>
                        </a:lnSpc>
                        <a:spcBef>
                          <a:spcPts val="0"/>
                        </a:spcBef>
                        <a:spcAft>
                          <a:spcPts val="0"/>
                        </a:spcAft>
                      </a:pPr>
                      <a:r>
                        <a:rPr lang="en-US" sz="2800" dirty="0">
                          <a:effectLst/>
                        </a:rPr>
                        <a:t>Nouns</a:t>
                      </a:r>
                      <a:endParaRPr lang="en-US" sz="2800" dirty="0">
                        <a:effectLst/>
                        <a:latin typeface="Calibri"/>
                        <a:ea typeface="Times New Roman"/>
                        <a:cs typeface="Times New Roman"/>
                      </a:endParaRPr>
                    </a:p>
                    <a:p>
                      <a:pPr marL="0" marR="0" algn="l">
                        <a:lnSpc>
                          <a:spcPct val="115000"/>
                        </a:lnSpc>
                        <a:spcBef>
                          <a:spcPts val="0"/>
                        </a:spcBef>
                        <a:spcAft>
                          <a:spcPts val="0"/>
                        </a:spcAft>
                      </a:pPr>
                      <a:r>
                        <a:rPr lang="en-US" sz="2800" dirty="0">
                          <a:effectLst/>
                        </a:rPr>
                        <a:t> </a:t>
                      </a:r>
                      <a:endParaRPr lang="en-US" sz="2800" dirty="0">
                        <a:effectLst/>
                        <a:latin typeface="Calibri"/>
                        <a:ea typeface="Times New Roman"/>
                        <a:cs typeface="Times New Roman"/>
                      </a:endParaRPr>
                    </a:p>
                    <a:p>
                      <a:pPr marL="0" marR="0" algn="l">
                        <a:lnSpc>
                          <a:spcPct val="115000"/>
                        </a:lnSpc>
                        <a:spcBef>
                          <a:spcPts val="0"/>
                        </a:spcBef>
                        <a:spcAft>
                          <a:spcPts val="0"/>
                        </a:spcAft>
                      </a:pPr>
                      <a:r>
                        <a:rPr lang="en-US" sz="2800" dirty="0">
                          <a:effectLst/>
                        </a:rPr>
                        <a:t> </a:t>
                      </a:r>
                      <a:endParaRPr lang="en-US" sz="2800" dirty="0">
                        <a:effectLst/>
                        <a:latin typeface="Calibri"/>
                        <a:ea typeface="Times New Roman"/>
                        <a:cs typeface="Times New Roman"/>
                      </a:endParaRPr>
                    </a:p>
                  </a:txBody>
                  <a:tcPr marL="68580" marR="68580" marT="0" marB="0"/>
                </a:tc>
                <a:tc gridSpan="2">
                  <a:txBody>
                    <a:bodyPr/>
                    <a:lstStyle/>
                    <a:p>
                      <a:pPr marL="0" marR="0" algn="l">
                        <a:lnSpc>
                          <a:spcPct val="115000"/>
                        </a:lnSpc>
                        <a:spcBef>
                          <a:spcPts val="0"/>
                        </a:spcBef>
                        <a:spcAft>
                          <a:spcPts val="0"/>
                        </a:spcAft>
                      </a:pPr>
                      <a:r>
                        <a:rPr lang="en-US" sz="2800" dirty="0">
                          <a:effectLst/>
                        </a:rPr>
                        <a:t>Grade level expectation</a:t>
                      </a:r>
                      <a:endParaRPr lang="en-US" sz="2800" dirty="0">
                        <a:effectLst/>
                        <a:latin typeface="Calibri"/>
                        <a:ea typeface="Times New Roman"/>
                        <a:cs typeface="Times New Roman"/>
                      </a:endParaRPr>
                    </a:p>
                  </a:txBody>
                  <a:tcPr marL="68580" marR="68580" marT="0" marB="0"/>
                </a:tc>
                <a:tc hMerge="1">
                  <a:txBody>
                    <a:bodyPr/>
                    <a:lstStyle/>
                    <a:p>
                      <a:endParaRPr lang="en-US"/>
                    </a:p>
                  </a:txBody>
                  <a:tcPr/>
                </a:tc>
                <a:extLst>
                  <a:ext uri="{0D108BD9-81ED-4DB2-BD59-A6C34878D82A}">
                    <a16:rowId xmlns:a16="http://schemas.microsoft.com/office/drawing/2014/main" val="10000"/>
                  </a:ext>
                </a:extLst>
              </a:tr>
              <a:tr h="423672">
                <a:tc vMerge="1">
                  <a:txBody>
                    <a:bodyPr/>
                    <a:lstStyle/>
                    <a:p>
                      <a:endParaRPr lang="en-US"/>
                    </a:p>
                  </a:txBody>
                  <a:tcPr/>
                </a:tc>
                <a:tc>
                  <a:txBody>
                    <a:bodyPr/>
                    <a:lstStyle/>
                    <a:p>
                      <a:pPr marL="0" marR="0" algn="l">
                        <a:lnSpc>
                          <a:spcPct val="115000"/>
                        </a:lnSpc>
                        <a:spcBef>
                          <a:spcPts val="0"/>
                        </a:spcBef>
                        <a:spcAft>
                          <a:spcPts val="0"/>
                        </a:spcAft>
                      </a:pPr>
                      <a:endParaRPr lang="en-US" sz="2800" dirty="0">
                        <a:effectLst/>
                        <a:latin typeface="Calibri"/>
                        <a:ea typeface="Times New Roman"/>
                        <a:cs typeface="Times New Roman"/>
                      </a:endParaRPr>
                    </a:p>
                  </a:txBody>
                  <a:tcPr marL="68580" marR="68580" marT="0" marB="0"/>
                </a:tc>
                <a:tc>
                  <a:txBody>
                    <a:bodyPr/>
                    <a:lstStyle/>
                    <a:p>
                      <a:pPr marL="0" marR="0" algn="l">
                        <a:lnSpc>
                          <a:spcPct val="115000"/>
                        </a:lnSpc>
                        <a:spcBef>
                          <a:spcPts val="0"/>
                        </a:spcBef>
                        <a:spcAft>
                          <a:spcPts val="0"/>
                        </a:spcAft>
                      </a:pPr>
                      <a:r>
                        <a:rPr lang="en-US" sz="2800" dirty="0">
                          <a:effectLst/>
                        </a:rPr>
                        <a:t>Expectation</a:t>
                      </a:r>
                      <a:endParaRPr lang="en-US" sz="2800" dirty="0">
                        <a:effectLst/>
                        <a:latin typeface="Calibri"/>
                        <a:ea typeface="Times New Roman"/>
                        <a:cs typeface="Times New Roman"/>
                      </a:endParaRPr>
                    </a:p>
                  </a:txBody>
                  <a:tcPr marL="68580" marR="68580" marT="0" marB="0"/>
                </a:tc>
                <a:extLst>
                  <a:ext uri="{0D108BD9-81ED-4DB2-BD59-A6C34878D82A}">
                    <a16:rowId xmlns:a16="http://schemas.microsoft.com/office/drawing/2014/main" val="10001"/>
                  </a:ext>
                </a:extLst>
              </a:tr>
              <a:tr h="1201263">
                <a:tc vMerge="1">
                  <a:txBody>
                    <a:bodyPr/>
                    <a:lstStyle/>
                    <a:p>
                      <a:pPr marL="0" marR="0" algn="l">
                        <a:lnSpc>
                          <a:spcPct val="115000"/>
                        </a:lnSpc>
                        <a:spcBef>
                          <a:spcPts val="0"/>
                        </a:spcBef>
                        <a:spcAft>
                          <a:spcPts val="0"/>
                        </a:spcAft>
                      </a:pPr>
                      <a:endParaRPr lang="en-US" sz="2800" dirty="0">
                        <a:effectLst/>
                        <a:latin typeface="Calibri"/>
                        <a:ea typeface="Times New Roman"/>
                        <a:cs typeface="Times New Roman"/>
                      </a:endParaRPr>
                    </a:p>
                  </a:txBody>
                  <a:tcPr marL="68580" marR="68580" marT="0" marB="0"/>
                </a:tc>
                <a:tc>
                  <a:txBody>
                    <a:bodyPr/>
                    <a:lstStyle/>
                    <a:p>
                      <a:pPr marL="0" marR="0" algn="l">
                        <a:lnSpc>
                          <a:spcPct val="115000"/>
                        </a:lnSpc>
                        <a:spcBef>
                          <a:spcPts val="0"/>
                        </a:spcBef>
                        <a:spcAft>
                          <a:spcPts val="0"/>
                        </a:spcAft>
                      </a:pPr>
                      <a:r>
                        <a:rPr lang="en-US" sz="2800" dirty="0">
                          <a:effectLst/>
                        </a:rPr>
                        <a:t>G1</a:t>
                      </a:r>
                      <a:endParaRPr lang="en-US" sz="2800" dirty="0">
                        <a:effectLst/>
                        <a:latin typeface="Calibri"/>
                        <a:ea typeface="Times New Roman"/>
                        <a:cs typeface="Times New Roman"/>
                      </a:endParaRPr>
                    </a:p>
                  </a:txBody>
                  <a:tcPr marL="68580" marR="68580" marT="0" marB="0"/>
                </a:tc>
                <a:tc>
                  <a:txBody>
                    <a:bodyPr/>
                    <a:lstStyle/>
                    <a:p>
                      <a:pPr marL="0" marR="0" algn="l">
                        <a:lnSpc>
                          <a:spcPct val="115000"/>
                        </a:lnSpc>
                        <a:spcBef>
                          <a:spcPts val="0"/>
                        </a:spcBef>
                        <a:spcAft>
                          <a:spcPts val="0"/>
                        </a:spcAft>
                      </a:pPr>
                      <a:r>
                        <a:rPr lang="en-US" sz="2800" dirty="0">
                          <a:effectLst/>
                        </a:rPr>
                        <a:t>Common, proper and possessive nouns</a:t>
                      </a:r>
                    </a:p>
                    <a:p>
                      <a:pPr marL="0" marR="0" algn="l">
                        <a:lnSpc>
                          <a:spcPct val="115000"/>
                        </a:lnSpc>
                        <a:spcBef>
                          <a:spcPts val="0"/>
                        </a:spcBef>
                        <a:spcAft>
                          <a:spcPts val="0"/>
                        </a:spcAft>
                      </a:pPr>
                      <a:r>
                        <a:rPr lang="en-US" sz="2800" dirty="0">
                          <a:effectLst/>
                        </a:rPr>
                        <a:t>Match singular/plural nouns with verbs</a:t>
                      </a:r>
                      <a:endParaRPr lang="en-US" sz="2800" dirty="0">
                        <a:effectLst/>
                        <a:latin typeface="Calibri"/>
                        <a:ea typeface="Times New Roman"/>
                        <a:cs typeface="Times New Roman"/>
                      </a:endParaRPr>
                    </a:p>
                  </a:txBody>
                  <a:tcPr marL="68580" marR="68580" marT="0" marB="0"/>
                </a:tc>
                <a:extLst>
                  <a:ext uri="{0D108BD9-81ED-4DB2-BD59-A6C34878D82A}">
                    <a16:rowId xmlns:a16="http://schemas.microsoft.com/office/drawing/2014/main" val="10002"/>
                  </a:ext>
                </a:extLst>
              </a:tr>
              <a:tr h="590864">
                <a:tc vMerge="1">
                  <a:txBody>
                    <a:bodyPr/>
                    <a:lstStyle/>
                    <a:p>
                      <a:pPr marL="0" marR="0" algn="l">
                        <a:lnSpc>
                          <a:spcPct val="115000"/>
                        </a:lnSpc>
                        <a:spcBef>
                          <a:spcPts val="0"/>
                        </a:spcBef>
                        <a:spcAft>
                          <a:spcPts val="0"/>
                        </a:spcAft>
                      </a:pPr>
                      <a:endParaRPr lang="en-US" sz="2800" dirty="0">
                        <a:effectLst/>
                        <a:latin typeface="Calibri"/>
                        <a:ea typeface="Times New Roman"/>
                        <a:cs typeface="Times New Roman"/>
                      </a:endParaRPr>
                    </a:p>
                  </a:txBody>
                  <a:tcPr marL="68580" marR="68580" marT="0" marB="0"/>
                </a:tc>
                <a:tc>
                  <a:txBody>
                    <a:bodyPr/>
                    <a:lstStyle/>
                    <a:p>
                      <a:pPr marL="0" marR="0" algn="l">
                        <a:lnSpc>
                          <a:spcPct val="115000"/>
                        </a:lnSpc>
                        <a:spcBef>
                          <a:spcPts val="0"/>
                        </a:spcBef>
                        <a:spcAft>
                          <a:spcPts val="0"/>
                        </a:spcAft>
                      </a:pPr>
                      <a:r>
                        <a:rPr lang="en-US" sz="2800" dirty="0">
                          <a:effectLst/>
                        </a:rPr>
                        <a:t>G2</a:t>
                      </a:r>
                      <a:endParaRPr lang="en-US" sz="2800" dirty="0">
                        <a:effectLst/>
                        <a:latin typeface="Calibri"/>
                        <a:ea typeface="Times New Roman"/>
                        <a:cs typeface="Times New Roman"/>
                      </a:endParaRPr>
                    </a:p>
                  </a:txBody>
                  <a:tcPr marL="68580" marR="68580" marT="0" marB="0"/>
                </a:tc>
                <a:tc>
                  <a:txBody>
                    <a:bodyPr/>
                    <a:lstStyle/>
                    <a:p>
                      <a:pPr marL="0" marR="0" algn="l">
                        <a:lnSpc>
                          <a:spcPct val="115000"/>
                        </a:lnSpc>
                        <a:spcBef>
                          <a:spcPts val="0"/>
                        </a:spcBef>
                        <a:spcAft>
                          <a:spcPts val="0"/>
                        </a:spcAft>
                      </a:pPr>
                      <a:r>
                        <a:rPr lang="en-US" sz="2800" dirty="0">
                          <a:effectLst/>
                        </a:rPr>
                        <a:t>Collective nouns</a:t>
                      </a:r>
                    </a:p>
                    <a:p>
                      <a:pPr marL="0" marR="0" algn="l">
                        <a:lnSpc>
                          <a:spcPct val="115000"/>
                        </a:lnSpc>
                        <a:spcBef>
                          <a:spcPts val="0"/>
                        </a:spcBef>
                        <a:spcAft>
                          <a:spcPts val="0"/>
                        </a:spcAft>
                      </a:pPr>
                      <a:r>
                        <a:rPr lang="en-US" sz="2800" dirty="0">
                          <a:effectLst/>
                        </a:rPr>
                        <a:t>Irregular plural nouns</a:t>
                      </a:r>
                      <a:endParaRPr lang="en-US" sz="2800" dirty="0">
                        <a:effectLst/>
                        <a:latin typeface="Calibri"/>
                        <a:ea typeface="Times New Roman"/>
                        <a:cs typeface="Times New Roman"/>
                      </a:endParaRPr>
                    </a:p>
                  </a:txBody>
                  <a:tcPr marL="68580" marR="68580" marT="0" marB="0"/>
                </a:tc>
                <a:extLst>
                  <a:ext uri="{0D108BD9-81ED-4DB2-BD59-A6C34878D82A}">
                    <a16:rowId xmlns:a16="http://schemas.microsoft.com/office/drawing/2014/main" val="10003"/>
                  </a:ext>
                </a:extLst>
              </a:tr>
              <a:tr h="896064">
                <a:tc vMerge="1">
                  <a:txBody>
                    <a:bodyPr/>
                    <a:lstStyle/>
                    <a:p>
                      <a:pPr marL="0" marR="0" algn="l">
                        <a:lnSpc>
                          <a:spcPct val="115000"/>
                        </a:lnSpc>
                        <a:spcBef>
                          <a:spcPts val="0"/>
                        </a:spcBef>
                        <a:spcAft>
                          <a:spcPts val="0"/>
                        </a:spcAft>
                      </a:pPr>
                      <a:endParaRPr lang="en-US" sz="2800" dirty="0">
                        <a:effectLst/>
                        <a:latin typeface="Calibri"/>
                        <a:ea typeface="Times New Roman"/>
                        <a:cs typeface="Times New Roman"/>
                      </a:endParaRPr>
                    </a:p>
                  </a:txBody>
                  <a:tcPr marL="68580" marR="68580" marT="0" marB="0"/>
                </a:tc>
                <a:tc>
                  <a:txBody>
                    <a:bodyPr/>
                    <a:lstStyle/>
                    <a:p>
                      <a:pPr marL="0" marR="0" algn="l">
                        <a:lnSpc>
                          <a:spcPct val="115000"/>
                        </a:lnSpc>
                        <a:spcBef>
                          <a:spcPts val="0"/>
                        </a:spcBef>
                        <a:spcAft>
                          <a:spcPts val="0"/>
                        </a:spcAft>
                      </a:pPr>
                      <a:r>
                        <a:rPr lang="en-US" sz="2800" dirty="0">
                          <a:effectLst/>
                        </a:rPr>
                        <a:t>G3</a:t>
                      </a:r>
                      <a:endParaRPr lang="en-US" sz="2800" dirty="0">
                        <a:effectLst/>
                        <a:latin typeface="Calibri"/>
                        <a:ea typeface="Times New Roman"/>
                        <a:cs typeface="Times New Roman"/>
                      </a:endParaRPr>
                    </a:p>
                  </a:txBody>
                  <a:tcPr marL="68580" marR="68580" marT="0" marB="0"/>
                </a:tc>
                <a:tc>
                  <a:txBody>
                    <a:bodyPr/>
                    <a:lstStyle/>
                    <a:p>
                      <a:pPr marL="0" marR="0" algn="l">
                        <a:lnSpc>
                          <a:spcPct val="115000"/>
                        </a:lnSpc>
                        <a:spcBef>
                          <a:spcPts val="0"/>
                        </a:spcBef>
                        <a:spcAft>
                          <a:spcPts val="0"/>
                        </a:spcAft>
                      </a:pPr>
                      <a:r>
                        <a:rPr lang="en-US" sz="2800" dirty="0">
                          <a:effectLst/>
                        </a:rPr>
                        <a:t>Regular and irregular plural nouns</a:t>
                      </a:r>
                    </a:p>
                    <a:p>
                      <a:pPr marL="0" marR="0" algn="l">
                        <a:lnSpc>
                          <a:spcPct val="115000"/>
                        </a:lnSpc>
                        <a:spcBef>
                          <a:spcPts val="0"/>
                        </a:spcBef>
                        <a:spcAft>
                          <a:spcPts val="0"/>
                        </a:spcAft>
                      </a:pPr>
                      <a:r>
                        <a:rPr lang="en-US" sz="2800" dirty="0">
                          <a:effectLst/>
                        </a:rPr>
                        <a:t>Abstract nouns</a:t>
                      </a:r>
                    </a:p>
                    <a:p>
                      <a:pPr marL="0" marR="0" algn="l">
                        <a:lnSpc>
                          <a:spcPct val="115000"/>
                        </a:lnSpc>
                        <a:spcBef>
                          <a:spcPts val="0"/>
                        </a:spcBef>
                        <a:spcAft>
                          <a:spcPts val="0"/>
                        </a:spcAft>
                      </a:pPr>
                      <a:r>
                        <a:rPr lang="en-US" sz="2800" dirty="0">
                          <a:effectLst/>
                        </a:rPr>
                        <a:t>Explain function of nouns</a:t>
                      </a:r>
                      <a:endParaRPr lang="en-US" sz="2800" dirty="0">
                        <a:effectLst/>
                        <a:latin typeface="Calibri"/>
                        <a:ea typeface="Times New Roman"/>
                        <a:cs typeface="Times New Roman"/>
                      </a:endParaRPr>
                    </a:p>
                  </a:txBody>
                  <a:tcPr marL="68580" marR="68580" marT="0" marB="0"/>
                </a:tc>
                <a:extLst>
                  <a:ext uri="{0D108BD9-81ED-4DB2-BD59-A6C34878D82A}">
                    <a16:rowId xmlns:a16="http://schemas.microsoft.com/office/drawing/2014/main" val="10004"/>
                  </a:ext>
                </a:extLst>
              </a:tr>
            </a:tbl>
          </a:graphicData>
        </a:graphic>
      </p:graphicFrame>
      <p:sp>
        <p:nvSpPr>
          <p:cNvPr id="2" name="Footer Placeholder 1"/>
          <p:cNvSpPr>
            <a:spLocks noGrp="1"/>
          </p:cNvSpPr>
          <p:nvPr>
            <p:ph type="ftr" sz="quarter" idx="11"/>
          </p:nvPr>
        </p:nvSpPr>
        <p:spPr/>
        <p:txBody>
          <a:bodyPr/>
          <a:lstStyle/>
          <a:p>
            <a:r>
              <a:rPr lang="en-US" dirty="0"/>
              <a:t>© LPdF</a:t>
            </a:r>
          </a:p>
        </p:txBody>
      </p:sp>
      <p:sp>
        <p:nvSpPr>
          <p:cNvPr id="4" name="Slide Number Placeholder 3"/>
          <p:cNvSpPr>
            <a:spLocks noGrp="1"/>
          </p:cNvSpPr>
          <p:nvPr>
            <p:ph type="sldNum" sz="quarter" idx="12"/>
          </p:nvPr>
        </p:nvSpPr>
        <p:spPr/>
        <p:txBody>
          <a:bodyPr/>
          <a:lstStyle/>
          <a:p>
            <a:fld id="{561D2430-FB11-4C87-BF1D-6F488A17F237}" type="slidenum">
              <a:rPr lang="en-US" smtClean="0">
                <a:solidFill>
                  <a:srgbClr val="FFFFFF">
                    <a:tint val="75000"/>
                  </a:srgbClr>
                </a:solidFill>
              </a:rPr>
              <a:pPr/>
              <a:t>34</a:t>
            </a:fld>
            <a:endParaRPr lang="en-US" dirty="0">
              <a:solidFill>
                <a:srgbClr val="FFFFFF">
                  <a:tint val="75000"/>
                </a:srgbClr>
              </a:solidFill>
            </a:endParaRPr>
          </a:p>
        </p:txBody>
      </p:sp>
    </p:spTree>
    <p:extLst>
      <p:ext uri="{BB962C8B-B14F-4D97-AF65-F5344CB8AC3E}">
        <p14:creationId xmlns:p14="http://schemas.microsoft.com/office/powerpoint/2010/main" val="20635533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solidFill>
                  <a:schemeClr val="tx1"/>
                </a:solidFill>
                <a:latin typeface="Calibri" panose="020F0502020204030204" pitchFamily="34" charset="0"/>
              </a:rPr>
              <a:t>Verbs</a:t>
            </a:r>
          </a:p>
        </p:txBody>
      </p:sp>
      <p:graphicFrame>
        <p:nvGraphicFramePr>
          <p:cNvPr id="4" name="Content Placeholder 3"/>
          <p:cNvGraphicFramePr>
            <a:graphicFrameLocks noGrp="1"/>
          </p:cNvGraphicFramePr>
          <p:nvPr>
            <p:ph idx="1"/>
            <p:extLst/>
          </p:nvPr>
        </p:nvGraphicFramePr>
        <p:xfrm>
          <a:off x="228600" y="1371600"/>
          <a:ext cx="8534400" cy="4430909"/>
        </p:xfrm>
        <a:graphic>
          <a:graphicData uri="http://schemas.openxmlformats.org/drawingml/2006/table">
            <a:tbl>
              <a:tblPr firstRow="1" firstCol="1" bandRow="1">
                <a:tableStyleId>{5C22544A-7EE6-4342-B048-85BDC9FD1C3A}</a:tableStyleId>
              </a:tblPr>
              <a:tblGrid>
                <a:gridCol w="914400">
                  <a:extLst>
                    <a:ext uri="{9D8B030D-6E8A-4147-A177-3AD203B41FA5}">
                      <a16:colId xmlns:a16="http://schemas.microsoft.com/office/drawing/2014/main" val="20000"/>
                    </a:ext>
                  </a:extLst>
                </a:gridCol>
                <a:gridCol w="7620000">
                  <a:extLst>
                    <a:ext uri="{9D8B030D-6E8A-4147-A177-3AD203B41FA5}">
                      <a16:colId xmlns:a16="http://schemas.microsoft.com/office/drawing/2014/main" val="20001"/>
                    </a:ext>
                  </a:extLst>
                </a:gridCol>
              </a:tblGrid>
              <a:tr h="523630">
                <a:tc>
                  <a:txBody>
                    <a:bodyPr/>
                    <a:lstStyle/>
                    <a:p>
                      <a:r>
                        <a:rPr lang="en-US" sz="2200" dirty="0"/>
                        <a:t>G 1</a:t>
                      </a:r>
                    </a:p>
                  </a:txBody>
                  <a:tcPr marL="68580" marR="68580" marT="0" marB="0"/>
                </a:tc>
                <a:tc>
                  <a:txBody>
                    <a:bodyPr/>
                    <a:lstStyle/>
                    <a:p>
                      <a:r>
                        <a:rPr lang="en-US" sz="2200" dirty="0"/>
                        <a:t>Convey</a:t>
                      </a:r>
                      <a:r>
                        <a:rPr lang="en-US" sz="2200" baseline="0" dirty="0"/>
                        <a:t> past, present, and future tense</a:t>
                      </a:r>
                      <a:endParaRPr lang="en-US" sz="2200" dirty="0"/>
                    </a:p>
                  </a:txBody>
                  <a:tcPr marL="68580" marR="68580" marT="0" marB="0"/>
                </a:tc>
                <a:extLst>
                  <a:ext uri="{0D108BD9-81ED-4DB2-BD59-A6C34878D82A}">
                    <a16:rowId xmlns:a16="http://schemas.microsoft.com/office/drawing/2014/main" val="10000"/>
                  </a:ext>
                </a:extLst>
              </a:tr>
              <a:tr h="523630">
                <a:tc>
                  <a:txBody>
                    <a:bodyPr/>
                    <a:lstStyle/>
                    <a:p>
                      <a:pPr marL="0" marR="0" algn="l">
                        <a:lnSpc>
                          <a:spcPct val="115000"/>
                        </a:lnSpc>
                        <a:spcBef>
                          <a:spcPts val="0"/>
                        </a:spcBef>
                        <a:spcAft>
                          <a:spcPts val="0"/>
                        </a:spcAft>
                      </a:pPr>
                      <a:r>
                        <a:rPr lang="en-US" sz="2200" dirty="0">
                          <a:effectLst/>
                        </a:rPr>
                        <a:t>G 2</a:t>
                      </a:r>
                      <a:endParaRPr lang="en-US" sz="2200" dirty="0">
                        <a:effectLst/>
                        <a:latin typeface="Calibri"/>
                        <a:ea typeface="Times New Roman"/>
                        <a:cs typeface="Times New Roman"/>
                      </a:endParaRPr>
                    </a:p>
                  </a:txBody>
                  <a:tcPr marL="68580" marR="68580" marT="0" marB="0"/>
                </a:tc>
                <a:tc>
                  <a:txBody>
                    <a:bodyPr/>
                    <a:lstStyle/>
                    <a:p>
                      <a:pPr marL="0" marR="0" algn="l">
                        <a:lnSpc>
                          <a:spcPct val="115000"/>
                        </a:lnSpc>
                        <a:spcBef>
                          <a:spcPts val="0"/>
                        </a:spcBef>
                        <a:spcAft>
                          <a:spcPts val="0"/>
                        </a:spcAft>
                      </a:pPr>
                      <a:r>
                        <a:rPr lang="en-US" sz="2200" dirty="0">
                          <a:effectLst/>
                        </a:rPr>
                        <a:t>Create past tense for frequently occurring irregular verbs</a:t>
                      </a:r>
                      <a:endParaRPr lang="en-US" sz="2200" dirty="0">
                        <a:effectLst/>
                        <a:latin typeface="Calibri"/>
                        <a:ea typeface="Times New Roman"/>
                        <a:cs typeface="Times New Roman"/>
                      </a:endParaRPr>
                    </a:p>
                  </a:txBody>
                  <a:tcPr marL="68580" marR="68580" marT="0" marB="0"/>
                </a:tc>
                <a:extLst>
                  <a:ext uri="{0D108BD9-81ED-4DB2-BD59-A6C34878D82A}">
                    <a16:rowId xmlns:a16="http://schemas.microsoft.com/office/drawing/2014/main" val="10001"/>
                  </a:ext>
                </a:extLst>
              </a:tr>
              <a:tr h="523630">
                <a:tc>
                  <a:txBody>
                    <a:bodyPr/>
                    <a:lstStyle/>
                    <a:p>
                      <a:pPr marL="0" marR="0" algn="l">
                        <a:lnSpc>
                          <a:spcPct val="115000"/>
                        </a:lnSpc>
                        <a:spcBef>
                          <a:spcPts val="0"/>
                        </a:spcBef>
                        <a:spcAft>
                          <a:spcPts val="0"/>
                        </a:spcAft>
                      </a:pPr>
                      <a:r>
                        <a:rPr lang="en-US" sz="2200" dirty="0">
                          <a:effectLst/>
                        </a:rPr>
                        <a:t>G 3</a:t>
                      </a:r>
                      <a:endParaRPr lang="en-US" sz="2200" dirty="0">
                        <a:effectLst/>
                        <a:latin typeface="Calibri"/>
                        <a:ea typeface="Times New Roman"/>
                        <a:cs typeface="Times New Roman"/>
                      </a:endParaRPr>
                    </a:p>
                  </a:txBody>
                  <a:tcPr marL="68580" marR="68580" marT="0" marB="0"/>
                </a:tc>
                <a:tc>
                  <a:txBody>
                    <a:bodyPr/>
                    <a:lstStyle/>
                    <a:p>
                      <a:pPr marL="0" marR="0" algn="l">
                        <a:lnSpc>
                          <a:spcPct val="115000"/>
                        </a:lnSpc>
                        <a:spcBef>
                          <a:spcPts val="0"/>
                        </a:spcBef>
                        <a:spcAft>
                          <a:spcPts val="0"/>
                        </a:spcAft>
                      </a:pPr>
                      <a:r>
                        <a:rPr lang="en-US" sz="2200" dirty="0">
                          <a:effectLst/>
                        </a:rPr>
                        <a:t>Use simple verbs tenses (e.g., walks, walked, will walk)</a:t>
                      </a:r>
                    </a:p>
                  </a:txBody>
                  <a:tcPr marL="68580" marR="68580" marT="0" marB="0"/>
                </a:tc>
                <a:extLst>
                  <a:ext uri="{0D108BD9-81ED-4DB2-BD59-A6C34878D82A}">
                    <a16:rowId xmlns:a16="http://schemas.microsoft.com/office/drawing/2014/main" val="10002"/>
                  </a:ext>
                </a:extLst>
              </a:tr>
              <a:tr h="523630">
                <a:tc>
                  <a:txBody>
                    <a:bodyPr/>
                    <a:lstStyle/>
                    <a:p>
                      <a:pPr marL="0" marR="0" algn="l">
                        <a:lnSpc>
                          <a:spcPct val="115000"/>
                        </a:lnSpc>
                        <a:spcBef>
                          <a:spcPts val="0"/>
                        </a:spcBef>
                        <a:spcAft>
                          <a:spcPts val="0"/>
                        </a:spcAft>
                      </a:pPr>
                      <a:r>
                        <a:rPr lang="en-US" sz="2200" dirty="0">
                          <a:effectLst/>
                        </a:rPr>
                        <a:t>G 4</a:t>
                      </a:r>
                      <a:endParaRPr lang="en-US" sz="2200" dirty="0">
                        <a:effectLst/>
                        <a:latin typeface="Calibri"/>
                        <a:ea typeface="Times New Roman"/>
                        <a:cs typeface="Times New Roman"/>
                      </a:endParaRPr>
                    </a:p>
                  </a:txBody>
                  <a:tcPr marL="68580" marR="68580" marT="0" marB="0"/>
                </a:tc>
                <a:tc>
                  <a:txBody>
                    <a:bodyPr/>
                    <a:lstStyle/>
                    <a:p>
                      <a:pPr marL="0" marR="0" algn="l">
                        <a:lnSpc>
                          <a:spcPct val="115000"/>
                        </a:lnSpc>
                        <a:spcBef>
                          <a:spcPts val="0"/>
                        </a:spcBef>
                        <a:spcAft>
                          <a:spcPts val="0"/>
                        </a:spcAft>
                      </a:pPr>
                      <a:r>
                        <a:rPr lang="en-US" sz="2200" dirty="0">
                          <a:effectLst/>
                        </a:rPr>
                        <a:t>Use progressive, modal auxiliaries (e.g., can, may, must)</a:t>
                      </a:r>
                      <a:endParaRPr lang="en-US" sz="2200" dirty="0">
                        <a:effectLst/>
                        <a:latin typeface="Calibri"/>
                        <a:ea typeface="Times New Roman"/>
                        <a:cs typeface="Times New Roman"/>
                      </a:endParaRPr>
                    </a:p>
                  </a:txBody>
                  <a:tcPr marL="68580" marR="68580" marT="0" marB="0"/>
                </a:tc>
                <a:extLst>
                  <a:ext uri="{0D108BD9-81ED-4DB2-BD59-A6C34878D82A}">
                    <a16:rowId xmlns:a16="http://schemas.microsoft.com/office/drawing/2014/main" val="10003"/>
                  </a:ext>
                </a:extLst>
              </a:tr>
              <a:tr h="794101">
                <a:tc>
                  <a:txBody>
                    <a:bodyPr/>
                    <a:lstStyle/>
                    <a:p>
                      <a:pPr marL="0" marR="0" algn="l">
                        <a:lnSpc>
                          <a:spcPct val="115000"/>
                        </a:lnSpc>
                        <a:spcBef>
                          <a:spcPts val="0"/>
                        </a:spcBef>
                        <a:spcAft>
                          <a:spcPts val="0"/>
                        </a:spcAft>
                      </a:pPr>
                      <a:r>
                        <a:rPr lang="en-US" sz="2200" dirty="0">
                          <a:effectLst/>
                        </a:rPr>
                        <a:t>G 5</a:t>
                      </a:r>
                      <a:endParaRPr lang="en-US" sz="2200" dirty="0">
                        <a:effectLst/>
                        <a:latin typeface="Calibri"/>
                        <a:ea typeface="Times New Roman"/>
                        <a:cs typeface="Times New Roman"/>
                      </a:endParaRPr>
                    </a:p>
                  </a:txBody>
                  <a:tcPr marL="68580" marR="68580" marT="0" marB="0"/>
                </a:tc>
                <a:tc>
                  <a:txBody>
                    <a:bodyPr/>
                    <a:lstStyle/>
                    <a:p>
                      <a:pPr marL="0" marR="0" algn="l">
                        <a:lnSpc>
                          <a:spcPct val="115000"/>
                        </a:lnSpc>
                        <a:spcBef>
                          <a:spcPts val="0"/>
                        </a:spcBef>
                        <a:spcAft>
                          <a:spcPts val="0"/>
                        </a:spcAft>
                      </a:pPr>
                      <a:r>
                        <a:rPr lang="en-US" sz="2200" dirty="0">
                          <a:effectLst/>
                        </a:rPr>
                        <a:t>Use perfect tense (e.g., had walked, have walked, will have walked)</a:t>
                      </a:r>
                    </a:p>
                  </a:txBody>
                  <a:tcPr marL="68580" marR="68580" marT="0" marB="0"/>
                </a:tc>
                <a:extLst>
                  <a:ext uri="{0D108BD9-81ED-4DB2-BD59-A6C34878D82A}">
                    <a16:rowId xmlns:a16="http://schemas.microsoft.com/office/drawing/2014/main" val="10004"/>
                  </a:ext>
                </a:extLst>
              </a:tr>
              <a:tr h="1335044">
                <a:tc>
                  <a:txBody>
                    <a:bodyPr/>
                    <a:lstStyle/>
                    <a:p>
                      <a:pPr marL="0" marR="0" algn="l">
                        <a:lnSpc>
                          <a:spcPct val="115000"/>
                        </a:lnSpc>
                        <a:spcBef>
                          <a:spcPts val="0"/>
                        </a:spcBef>
                        <a:spcAft>
                          <a:spcPts val="0"/>
                        </a:spcAft>
                      </a:pPr>
                      <a:r>
                        <a:rPr lang="en-US" sz="2200" dirty="0">
                          <a:effectLst/>
                        </a:rPr>
                        <a:t>G 8</a:t>
                      </a:r>
                      <a:endParaRPr lang="en-US" sz="2200" dirty="0">
                        <a:effectLst/>
                        <a:latin typeface="Calibri"/>
                        <a:ea typeface="Times New Roman"/>
                        <a:cs typeface="Times New Roman"/>
                      </a:endParaRPr>
                    </a:p>
                  </a:txBody>
                  <a:tcPr marL="68580" marR="68580" marT="0" marB="0"/>
                </a:tc>
                <a:tc>
                  <a:txBody>
                    <a:bodyPr/>
                    <a:lstStyle/>
                    <a:p>
                      <a:pPr marL="0" marR="0" algn="l">
                        <a:lnSpc>
                          <a:spcPct val="115000"/>
                        </a:lnSpc>
                        <a:spcBef>
                          <a:spcPts val="0"/>
                        </a:spcBef>
                        <a:spcAft>
                          <a:spcPts val="0"/>
                        </a:spcAft>
                      </a:pPr>
                      <a:r>
                        <a:rPr lang="en-US" sz="2200" dirty="0">
                          <a:effectLst/>
                        </a:rPr>
                        <a:t>Explains functions of verbals (gerunds, participles, infinitives)</a:t>
                      </a:r>
                    </a:p>
                    <a:p>
                      <a:pPr marL="0" marR="0" algn="l">
                        <a:lnSpc>
                          <a:spcPct val="115000"/>
                        </a:lnSpc>
                        <a:spcBef>
                          <a:spcPts val="0"/>
                        </a:spcBef>
                        <a:spcAft>
                          <a:spcPts val="0"/>
                        </a:spcAft>
                      </a:pPr>
                      <a:r>
                        <a:rPr lang="en-US" sz="2200" dirty="0">
                          <a:effectLst/>
                        </a:rPr>
                        <a:t>Uses passive voice</a:t>
                      </a:r>
                    </a:p>
                    <a:p>
                      <a:pPr marL="0" marR="0" algn="l">
                        <a:lnSpc>
                          <a:spcPct val="115000"/>
                        </a:lnSpc>
                        <a:spcBef>
                          <a:spcPts val="0"/>
                        </a:spcBef>
                        <a:spcAft>
                          <a:spcPts val="0"/>
                        </a:spcAft>
                      </a:pPr>
                      <a:r>
                        <a:rPr lang="en-US" sz="2200" dirty="0">
                          <a:effectLst/>
                        </a:rPr>
                        <a:t>Uses verbs for mood (indicative, imperative, interrogative, conditional and subjective)</a:t>
                      </a:r>
                      <a:endParaRPr lang="en-US" sz="2200" dirty="0">
                        <a:effectLst/>
                        <a:latin typeface="Calibri"/>
                        <a:ea typeface="Times New Roman"/>
                        <a:cs typeface="Times New Roman"/>
                      </a:endParaRPr>
                    </a:p>
                  </a:txBody>
                  <a:tcPr marL="68580" marR="68580" marT="0" marB="0"/>
                </a:tc>
                <a:extLst>
                  <a:ext uri="{0D108BD9-81ED-4DB2-BD59-A6C34878D82A}">
                    <a16:rowId xmlns:a16="http://schemas.microsoft.com/office/drawing/2014/main" val="10005"/>
                  </a:ext>
                </a:extLst>
              </a:tr>
            </a:tbl>
          </a:graphicData>
        </a:graphic>
      </p:graphicFrame>
      <p:sp>
        <p:nvSpPr>
          <p:cNvPr id="2" name="Footer Placeholder 1"/>
          <p:cNvSpPr>
            <a:spLocks noGrp="1"/>
          </p:cNvSpPr>
          <p:nvPr>
            <p:ph type="ftr" sz="quarter" idx="11"/>
          </p:nvPr>
        </p:nvSpPr>
        <p:spPr/>
        <p:txBody>
          <a:bodyPr/>
          <a:lstStyle/>
          <a:p>
            <a:r>
              <a:rPr lang="en-US" dirty="0"/>
              <a:t>© LPdF</a:t>
            </a:r>
          </a:p>
        </p:txBody>
      </p:sp>
      <p:sp>
        <p:nvSpPr>
          <p:cNvPr id="5" name="Slide Number Placeholder 4"/>
          <p:cNvSpPr>
            <a:spLocks noGrp="1"/>
          </p:cNvSpPr>
          <p:nvPr>
            <p:ph type="sldNum" sz="quarter" idx="12"/>
          </p:nvPr>
        </p:nvSpPr>
        <p:spPr/>
        <p:txBody>
          <a:bodyPr/>
          <a:lstStyle/>
          <a:p>
            <a:fld id="{561D2430-FB11-4C87-BF1D-6F488A17F237}" type="slidenum">
              <a:rPr lang="en-US" smtClean="0">
                <a:solidFill>
                  <a:srgbClr val="FFFFFF">
                    <a:tint val="75000"/>
                  </a:srgbClr>
                </a:solidFill>
              </a:rPr>
              <a:pPr/>
              <a:t>35</a:t>
            </a:fld>
            <a:endParaRPr lang="en-US" dirty="0">
              <a:solidFill>
                <a:srgbClr val="FFFFFF">
                  <a:tint val="75000"/>
                </a:srgbClr>
              </a:solidFill>
            </a:endParaRPr>
          </a:p>
        </p:txBody>
      </p:sp>
    </p:spTree>
    <p:extLst>
      <p:ext uri="{BB962C8B-B14F-4D97-AF65-F5344CB8AC3E}">
        <p14:creationId xmlns:p14="http://schemas.microsoft.com/office/powerpoint/2010/main" val="26415000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dirty="0">
                <a:solidFill>
                  <a:schemeClr val="tx1"/>
                </a:solidFill>
                <a:latin typeface="Calibri" panose="020F0502020204030204" pitchFamily="34" charset="0"/>
              </a:rPr>
              <a:t>Pronouns</a:t>
            </a:r>
          </a:p>
        </p:txBody>
      </p:sp>
      <p:graphicFrame>
        <p:nvGraphicFramePr>
          <p:cNvPr id="4" name="Content Placeholder 3"/>
          <p:cNvGraphicFramePr>
            <a:graphicFrameLocks noGrp="1"/>
          </p:cNvGraphicFramePr>
          <p:nvPr>
            <p:ph idx="1"/>
            <p:extLst/>
          </p:nvPr>
        </p:nvGraphicFramePr>
        <p:xfrm>
          <a:off x="304800" y="1676400"/>
          <a:ext cx="8534400" cy="4416552"/>
        </p:xfrm>
        <a:graphic>
          <a:graphicData uri="http://schemas.openxmlformats.org/drawingml/2006/table">
            <a:tbl>
              <a:tblPr firstRow="1" firstCol="1" bandRow="1">
                <a:tableStyleId>{5C22544A-7EE6-4342-B048-85BDC9FD1C3A}</a:tableStyleId>
              </a:tblPr>
              <a:tblGrid>
                <a:gridCol w="1667510">
                  <a:extLst>
                    <a:ext uri="{9D8B030D-6E8A-4147-A177-3AD203B41FA5}">
                      <a16:colId xmlns:a16="http://schemas.microsoft.com/office/drawing/2014/main" val="20000"/>
                    </a:ext>
                  </a:extLst>
                </a:gridCol>
                <a:gridCol w="6866890">
                  <a:extLst>
                    <a:ext uri="{9D8B030D-6E8A-4147-A177-3AD203B41FA5}">
                      <a16:colId xmlns:a16="http://schemas.microsoft.com/office/drawing/2014/main" val="20001"/>
                    </a:ext>
                  </a:extLst>
                </a:gridCol>
              </a:tblGrid>
              <a:tr h="152400">
                <a:tc>
                  <a:txBody>
                    <a:bodyPr/>
                    <a:lstStyle/>
                    <a:p>
                      <a:pPr marL="0" marR="0" algn="l">
                        <a:lnSpc>
                          <a:spcPct val="115000"/>
                        </a:lnSpc>
                        <a:spcBef>
                          <a:spcPts val="0"/>
                        </a:spcBef>
                        <a:spcAft>
                          <a:spcPts val="0"/>
                        </a:spcAft>
                      </a:pPr>
                      <a:endParaRPr lang="en-US" sz="2800" dirty="0">
                        <a:effectLst/>
                        <a:latin typeface="Calibri"/>
                        <a:ea typeface="Times New Roman"/>
                        <a:cs typeface="Times New Roman"/>
                      </a:endParaRPr>
                    </a:p>
                  </a:txBody>
                  <a:tcPr marL="68580" marR="68580" marT="0" marB="0"/>
                </a:tc>
                <a:tc>
                  <a:txBody>
                    <a:bodyPr/>
                    <a:lstStyle/>
                    <a:p>
                      <a:pPr marL="0" marR="0" algn="l">
                        <a:lnSpc>
                          <a:spcPct val="115000"/>
                        </a:lnSpc>
                        <a:spcBef>
                          <a:spcPts val="0"/>
                        </a:spcBef>
                        <a:spcAft>
                          <a:spcPts val="0"/>
                        </a:spcAft>
                      </a:pPr>
                      <a:endParaRPr lang="en-US" sz="2800" dirty="0">
                        <a:effectLst/>
                        <a:latin typeface="Calibri"/>
                        <a:ea typeface="Times New Roman"/>
                        <a:cs typeface="Times New Roman"/>
                      </a:endParaRPr>
                    </a:p>
                  </a:txBody>
                  <a:tcPr marL="68580" marR="68580" marT="0" marB="0"/>
                </a:tc>
                <a:extLst>
                  <a:ext uri="{0D108BD9-81ED-4DB2-BD59-A6C34878D82A}">
                    <a16:rowId xmlns:a16="http://schemas.microsoft.com/office/drawing/2014/main" val="10000"/>
                  </a:ext>
                </a:extLst>
              </a:tr>
              <a:tr h="0">
                <a:tc>
                  <a:txBody>
                    <a:bodyPr/>
                    <a:lstStyle/>
                    <a:p>
                      <a:pPr marL="0" marR="0" algn="l">
                        <a:lnSpc>
                          <a:spcPct val="115000"/>
                        </a:lnSpc>
                        <a:spcBef>
                          <a:spcPts val="0"/>
                        </a:spcBef>
                        <a:spcAft>
                          <a:spcPts val="0"/>
                        </a:spcAft>
                      </a:pPr>
                      <a:r>
                        <a:rPr lang="en-US" sz="2800" dirty="0">
                          <a:effectLst/>
                          <a:latin typeface="Calibri"/>
                          <a:ea typeface="Times New Roman"/>
                          <a:cs typeface="Times New Roman"/>
                        </a:rPr>
                        <a:t>G 1</a:t>
                      </a:r>
                    </a:p>
                  </a:txBody>
                  <a:tcPr marL="68580" marR="68580" marT="0" marB="0"/>
                </a:tc>
                <a:tc>
                  <a:txBody>
                    <a:bodyPr/>
                    <a:lstStyle/>
                    <a:p>
                      <a:pPr marL="0" marR="0" algn="l">
                        <a:lnSpc>
                          <a:spcPct val="115000"/>
                        </a:lnSpc>
                        <a:spcBef>
                          <a:spcPts val="0"/>
                        </a:spcBef>
                        <a:spcAft>
                          <a:spcPts val="0"/>
                        </a:spcAft>
                      </a:pPr>
                      <a:r>
                        <a:rPr lang="en-US" sz="2800" dirty="0">
                          <a:effectLst/>
                          <a:latin typeface="Calibri"/>
                          <a:ea typeface="Times New Roman"/>
                          <a:cs typeface="Times New Roman"/>
                        </a:rPr>
                        <a:t>Personal, possessive, indefinite</a:t>
                      </a:r>
                    </a:p>
                  </a:txBody>
                  <a:tcPr marL="68580" marR="68580" marT="0" marB="0"/>
                </a:tc>
                <a:extLst>
                  <a:ext uri="{0D108BD9-81ED-4DB2-BD59-A6C34878D82A}">
                    <a16:rowId xmlns:a16="http://schemas.microsoft.com/office/drawing/2014/main" val="10001"/>
                  </a:ext>
                </a:extLst>
              </a:tr>
              <a:tr h="0">
                <a:tc>
                  <a:txBody>
                    <a:bodyPr/>
                    <a:lstStyle/>
                    <a:p>
                      <a:pPr marL="0" marR="0" algn="l">
                        <a:lnSpc>
                          <a:spcPct val="115000"/>
                        </a:lnSpc>
                        <a:spcBef>
                          <a:spcPts val="0"/>
                        </a:spcBef>
                        <a:spcAft>
                          <a:spcPts val="0"/>
                        </a:spcAft>
                      </a:pPr>
                      <a:r>
                        <a:rPr lang="en-US" sz="2800" dirty="0">
                          <a:effectLst/>
                        </a:rPr>
                        <a:t>G 2</a:t>
                      </a:r>
                      <a:endParaRPr lang="en-US" sz="2800" dirty="0">
                        <a:effectLst/>
                        <a:latin typeface="Calibri"/>
                        <a:ea typeface="Times New Roman"/>
                        <a:cs typeface="Times New Roman"/>
                      </a:endParaRPr>
                    </a:p>
                  </a:txBody>
                  <a:tcPr marL="68580" marR="68580" marT="0" marB="0"/>
                </a:tc>
                <a:tc>
                  <a:txBody>
                    <a:bodyPr/>
                    <a:lstStyle/>
                    <a:p>
                      <a:pPr marL="0" marR="0" algn="l">
                        <a:lnSpc>
                          <a:spcPct val="115000"/>
                        </a:lnSpc>
                        <a:spcBef>
                          <a:spcPts val="0"/>
                        </a:spcBef>
                        <a:spcAft>
                          <a:spcPts val="0"/>
                        </a:spcAft>
                      </a:pPr>
                      <a:r>
                        <a:rPr lang="en-US" sz="2800" dirty="0">
                          <a:effectLst/>
                        </a:rPr>
                        <a:t>Reflexive</a:t>
                      </a:r>
                    </a:p>
                    <a:p>
                      <a:pPr marL="0" marR="0" algn="l">
                        <a:lnSpc>
                          <a:spcPct val="115000"/>
                        </a:lnSpc>
                        <a:spcBef>
                          <a:spcPts val="0"/>
                        </a:spcBef>
                        <a:spcAft>
                          <a:spcPts val="0"/>
                        </a:spcAft>
                      </a:pPr>
                      <a:r>
                        <a:rPr lang="en-US" sz="2800" dirty="0">
                          <a:effectLst/>
                        </a:rPr>
                        <a:t>Explain function of pronouns</a:t>
                      </a:r>
                      <a:endParaRPr lang="en-US" sz="2800" dirty="0">
                        <a:effectLst/>
                        <a:latin typeface="Calibri"/>
                        <a:ea typeface="Times New Roman"/>
                        <a:cs typeface="Times New Roman"/>
                      </a:endParaRPr>
                    </a:p>
                  </a:txBody>
                  <a:tcPr marL="68580" marR="68580" marT="0" marB="0"/>
                </a:tc>
                <a:extLst>
                  <a:ext uri="{0D108BD9-81ED-4DB2-BD59-A6C34878D82A}">
                    <a16:rowId xmlns:a16="http://schemas.microsoft.com/office/drawing/2014/main" val="10002"/>
                  </a:ext>
                </a:extLst>
              </a:tr>
              <a:tr h="0">
                <a:tc>
                  <a:txBody>
                    <a:bodyPr/>
                    <a:lstStyle/>
                    <a:p>
                      <a:pPr marL="0" marR="0" algn="l">
                        <a:lnSpc>
                          <a:spcPct val="115000"/>
                        </a:lnSpc>
                        <a:spcBef>
                          <a:spcPts val="0"/>
                        </a:spcBef>
                        <a:spcAft>
                          <a:spcPts val="0"/>
                        </a:spcAft>
                      </a:pPr>
                      <a:r>
                        <a:rPr lang="en-US" sz="2800" dirty="0">
                          <a:effectLst/>
                        </a:rPr>
                        <a:t>G 4</a:t>
                      </a:r>
                      <a:endParaRPr lang="en-US" sz="2800" dirty="0">
                        <a:effectLst/>
                        <a:latin typeface="Calibri"/>
                        <a:ea typeface="Times New Roman"/>
                        <a:cs typeface="Times New Roman"/>
                      </a:endParaRPr>
                    </a:p>
                  </a:txBody>
                  <a:tcPr marL="68580" marR="68580" marT="0" marB="0"/>
                </a:tc>
                <a:tc>
                  <a:txBody>
                    <a:bodyPr/>
                    <a:lstStyle/>
                    <a:p>
                      <a:pPr marL="0" marR="0" algn="l">
                        <a:lnSpc>
                          <a:spcPct val="115000"/>
                        </a:lnSpc>
                        <a:spcBef>
                          <a:spcPts val="0"/>
                        </a:spcBef>
                        <a:spcAft>
                          <a:spcPts val="0"/>
                        </a:spcAft>
                      </a:pPr>
                      <a:r>
                        <a:rPr lang="en-US" sz="2800" dirty="0">
                          <a:effectLst/>
                        </a:rPr>
                        <a:t>Relative (e.g., who, whose, whom, which, that)</a:t>
                      </a:r>
                      <a:endParaRPr lang="en-US" sz="2800" dirty="0">
                        <a:effectLst/>
                        <a:latin typeface="Calibri"/>
                        <a:ea typeface="Times New Roman"/>
                        <a:cs typeface="Times New Roman"/>
                      </a:endParaRPr>
                    </a:p>
                  </a:txBody>
                  <a:tcPr marL="68580" marR="68580" marT="0" marB="0"/>
                </a:tc>
                <a:extLst>
                  <a:ext uri="{0D108BD9-81ED-4DB2-BD59-A6C34878D82A}">
                    <a16:rowId xmlns:a16="http://schemas.microsoft.com/office/drawing/2014/main" val="10003"/>
                  </a:ext>
                </a:extLst>
              </a:tr>
              <a:tr h="0">
                <a:tc>
                  <a:txBody>
                    <a:bodyPr/>
                    <a:lstStyle/>
                    <a:p>
                      <a:pPr marL="0" marR="0" algn="l">
                        <a:lnSpc>
                          <a:spcPct val="115000"/>
                        </a:lnSpc>
                        <a:spcBef>
                          <a:spcPts val="0"/>
                        </a:spcBef>
                        <a:spcAft>
                          <a:spcPts val="0"/>
                        </a:spcAft>
                      </a:pPr>
                      <a:r>
                        <a:rPr lang="en-US" sz="2800" dirty="0">
                          <a:effectLst/>
                        </a:rPr>
                        <a:t>G 6</a:t>
                      </a:r>
                      <a:endParaRPr lang="en-US" sz="2800" dirty="0">
                        <a:effectLst/>
                        <a:latin typeface="Calibri"/>
                        <a:ea typeface="Times New Roman"/>
                        <a:cs typeface="Times New Roman"/>
                      </a:endParaRPr>
                    </a:p>
                  </a:txBody>
                  <a:tcPr marL="68580" marR="68580" marT="0" marB="0"/>
                </a:tc>
                <a:tc>
                  <a:txBody>
                    <a:bodyPr/>
                    <a:lstStyle/>
                    <a:p>
                      <a:pPr marL="0" marR="0" algn="l">
                        <a:lnSpc>
                          <a:spcPct val="115000"/>
                        </a:lnSpc>
                        <a:spcBef>
                          <a:spcPts val="0"/>
                        </a:spcBef>
                        <a:spcAft>
                          <a:spcPts val="0"/>
                        </a:spcAft>
                      </a:pPr>
                      <a:r>
                        <a:rPr lang="en-US" sz="2800" dirty="0">
                          <a:effectLst/>
                        </a:rPr>
                        <a:t>Corrects inappropriate shifts in pronoun number and person</a:t>
                      </a:r>
                    </a:p>
                    <a:p>
                      <a:pPr marL="0" marR="0" algn="l">
                        <a:lnSpc>
                          <a:spcPct val="115000"/>
                        </a:lnSpc>
                        <a:spcBef>
                          <a:spcPts val="0"/>
                        </a:spcBef>
                        <a:spcAft>
                          <a:spcPts val="0"/>
                        </a:spcAft>
                      </a:pPr>
                      <a:r>
                        <a:rPr lang="en-US" sz="2800" dirty="0">
                          <a:effectLst/>
                        </a:rPr>
                        <a:t>Corrects ambiguous pronouns</a:t>
                      </a:r>
                      <a:endParaRPr lang="en-US" sz="2800" dirty="0">
                        <a:effectLst/>
                        <a:latin typeface="Calibri"/>
                        <a:ea typeface="Times New Roman"/>
                        <a:cs typeface="Times New Roman"/>
                      </a:endParaRPr>
                    </a:p>
                  </a:txBody>
                  <a:tcPr marL="68580" marR="68580" marT="0" marB="0"/>
                </a:tc>
                <a:extLst>
                  <a:ext uri="{0D108BD9-81ED-4DB2-BD59-A6C34878D82A}">
                    <a16:rowId xmlns:a16="http://schemas.microsoft.com/office/drawing/2014/main" val="10004"/>
                  </a:ext>
                </a:extLst>
              </a:tr>
            </a:tbl>
          </a:graphicData>
        </a:graphic>
      </p:graphicFrame>
      <p:sp>
        <p:nvSpPr>
          <p:cNvPr id="2" name="Footer Placeholder 1"/>
          <p:cNvSpPr>
            <a:spLocks noGrp="1"/>
          </p:cNvSpPr>
          <p:nvPr>
            <p:ph type="ftr" sz="quarter" idx="11"/>
          </p:nvPr>
        </p:nvSpPr>
        <p:spPr/>
        <p:txBody>
          <a:bodyPr/>
          <a:lstStyle/>
          <a:p>
            <a:r>
              <a:rPr lang="en-US" dirty="0"/>
              <a:t>© LPdF</a:t>
            </a:r>
          </a:p>
        </p:txBody>
      </p:sp>
      <p:sp>
        <p:nvSpPr>
          <p:cNvPr id="5" name="Slide Number Placeholder 4"/>
          <p:cNvSpPr>
            <a:spLocks noGrp="1"/>
          </p:cNvSpPr>
          <p:nvPr>
            <p:ph type="sldNum" sz="quarter" idx="12"/>
          </p:nvPr>
        </p:nvSpPr>
        <p:spPr/>
        <p:txBody>
          <a:bodyPr/>
          <a:lstStyle/>
          <a:p>
            <a:fld id="{561D2430-FB11-4C87-BF1D-6F488A17F237}" type="slidenum">
              <a:rPr lang="en-US" smtClean="0">
                <a:solidFill>
                  <a:srgbClr val="FFFFFF">
                    <a:tint val="75000"/>
                  </a:srgbClr>
                </a:solidFill>
              </a:rPr>
              <a:pPr/>
              <a:t>36</a:t>
            </a:fld>
            <a:endParaRPr lang="en-US" dirty="0">
              <a:solidFill>
                <a:srgbClr val="FFFFFF">
                  <a:tint val="75000"/>
                </a:srgbClr>
              </a:solidFill>
            </a:endParaRPr>
          </a:p>
        </p:txBody>
      </p:sp>
    </p:spTree>
    <p:extLst>
      <p:ext uri="{BB962C8B-B14F-4D97-AF65-F5344CB8AC3E}">
        <p14:creationId xmlns:p14="http://schemas.microsoft.com/office/powerpoint/2010/main" val="20535852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solidFill>
                  <a:schemeClr val="tx1"/>
                </a:solidFill>
                <a:latin typeface="Calibri" panose="020F0502020204030204" pitchFamily="34" charset="0"/>
              </a:rPr>
              <a:t>Conjunctions and Adverbs</a:t>
            </a:r>
          </a:p>
        </p:txBody>
      </p:sp>
      <p:graphicFrame>
        <p:nvGraphicFramePr>
          <p:cNvPr id="4" name="Content Placeholder 3"/>
          <p:cNvGraphicFramePr>
            <a:graphicFrameLocks noGrp="1"/>
          </p:cNvGraphicFramePr>
          <p:nvPr>
            <p:ph idx="1"/>
            <p:extLst/>
          </p:nvPr>
        </p:nvGraphicFramePr>
        <p:xfrm>
          <a:off x="457200" y="1828800"/>
          <a:ext cx="8382000" cy="3435096"/>
        </p:xfrm>
        <a:graphic>
          <a:graphicData uri="http://schemas.openxmlformats.org/drawingml/2006/table">
            <a:tbl>
              <a:tblPr firstRow="1" firstCol="1" bandRow="1">
                <a:tableStyleId>{5C22544A-7EE6-4342-B048-85BDC9FD1C3A}</a:tableStyleId>
              </a:tblPr>
              <a:tblGrid>
                <a:gridCol w="816864">
                  <a:extLst>
                    <a:ext uri="{9D8B030D-6E8A-4147-A177-3AD203B41FA5}">
                      <a16:colId xmlns:a16="http://schemas.microsoft.com/office/drawing/2014/main" val="20000"/>
                    </a:ext>
                  </a:extLst>
                </a:gridCol>
                <a:gridCol w="7565136">
                  <a:extLst>
                    <a:ext uri="{9D8B030D-6E8A-4147-A177-3AD203B41FA5}">
                      <a16:colId xmlns:a16="http://schemas.microsoft.com/office/drawing/2014/main" val="20001"/>
                    </a:ext>
                  </a:extLst>
                </a:gridCol>
              </a:tblGrid>
              <a:tr h="31433">
                <a:tc>
                  <a:txBody>
                    <a:bodyPr/>
                    <a:lstStyle/>
                    <a:p>
                      <a:pPr marL="0" marR="0" algn="l">
                        <a:lnSpc>
                          <a:spcPct val="115000"/>
                        </a:lnSpc>
                        <a:spcBef>
                          <a:spcPts val="0"/>
                        </a:spcBef>
                        <a:spcAft>
                          <a:spcPts val="0"/>
                        </a:spcAft>
                      </a:pPr>
                      <a:r>
                        <a:rPr lang="en-US" sz="2800" dirty="0">
                          <a:effectLst/>
                        </a:rPr>
                        <a:t> </a:t>
                      </a:r>
                      <a:endParaRPr lang="en-US" sz="2800" dirty="0">
                        <a:effectLst/>
                        <a:latin typeface="Calibri"/>
                        <a:ea typeface="Times New Roman"/>
                        <a:cs typeface="Times New Roman"/>
                      </a:endParaRPr>
                    </a:p>
                  </a:txBody>
                  <a:tcPr marL="68580" marR="68580" marT="0" marB="0"/>
                </a:tc>
                <a:tc>
                  <a:txBody>
                    <a:bodyPr/>
                    <a:lstStyle/>
                    <a:p>
                      <a:pPr marL="0" marR="0" algn="l">
                        <a:lnSpc>
                          <a:spcPct val="115000"/>
                        </a:lnSpc>
                        <a:spcBef>
                          <a:spcPts val="0"/>
                        </a:spcBef>
                        <a:spcAft>
                          <a:spcPts val="0"/>
                        </a:spcAft>
                      </a:pPr>
                      <a:r>
                        <a:rPr lang="en-US" sz="2800" dirty="0">
                          <a:effectLst/>
                        </a:rPr>
                        <a:t> </a:t>
                      </a:r>
                      <a:endParaRPr lang="en-US" sz="2800" dirty="0">
                        <a:effectLst/>
                        <a:latin typeface="Calibri"/>
                        <a:ea typeface="Times New Roman"/>
                        <a:cs typeface="Times New Roman"/>
                      </a:endParaRPr>
                    </a:p>
                  </a:txBody>
                  <a:tcPr marL="68580" marR="68580" marT="0" marB="0"/>
                </a:tc>
                <a:extLst>
                  <a:ext uri="{0D108BD9-81ED-4DB2-BD59-A6C34878D82A}">
                    <a16:rowId xmlns:a16="http://schemas.microsoft.com/office/drawing/2014/main" val="10000"/>
                  </a:ext>
                </a:extLst>
              </a:tr>
              <a:tr h="0">
                <a:tc>
                  <a:txBody>
                    <a:bodyPr/>
                    <a:lstStyle/>
                    <a:p>
                      <a:pPr marL="0" marR="0" algn="l">
                        <a:lnSpc>
                          <a:spcPct val="115000"/>
                        </a:lnSpc>
                        <a:spcBef>
                          <a:spcPts val="0"/>
                        </a:spcBef>
                        <a:spcAft>
                          <a:spcPts val="0"/>
                        </a:spcAft>
                      </a:pPr>
                      <a:r>
                        <a:rPr lang="en-US" sz="2800" dirty="0">
                          <a:effectLst/>
                        </a:rPr>
                        <a:t>1</a:t>
                      </a:r>
                      <a:endParaRPr lang="en-US" sz="2800" dirty="0">
                        <a:effectLst/>
                        <a:latin typeface="Calibri"/>
                        <a:ea typeface="Times New Roman"/>
                        <a:cs typeface="Times New Roman"/>
                      </a:endParaRPr>
                    </a:p>
                  </a:txBody>
                  <a:tcPr marL="68580" marR="68580" marT="0" marB="0"/>
                </a:tc>
                <a:tc>
                  <a:txBody>
                    <a:bodyPr/>
                    <a:lstStyle/>
                    <a:p>
                      <a:pPr marL="0" marR="0" algn="l">
                        <a:lnSpc>
                          <a:spcPct val="115000"/>
                        </a:lnSpc>
                        <a:spcBef>
                          <a:spcPts val="0"/>
                        </a:spcBef>
                        <a:spcAft>
                          <a:spcPts val="0"/>
                        </a:spcAft>
                      </a:pPr>
                      <a:r>
                        <a:rPr lang="en-US" sz="2800" dirty="0">
                          <a:effectLst/>
                        </a:rPr>
                        <a:t>Uses frequently occurring conjunctions (e.g., and, so, but, or, because)</a:t>
                      </a:r>
                      <a:endParaRPr lang="en-US" sz="2800" dirty="0">
                        <a:effectLst/>
                        <a:latin typeface="Calibri"/>
                        <a:ea typeface="Times New Roman"/>
                        <a:cs typeface="Times New Roman"/>
                      </a:endParaRPr>
                    </a:p>
                  </a:txBody>
                  <a:tcPr marL="68580" marR="68580" marT="0" marB="0"/>
                </a:tc>
                <a:extLst>
                  <a:ext uri="{0D108BD9-81ED-4DB2-BD59-A6C34878D82A}">
                    <a16:rowId xmlns:a16="http://schemas.microsoft.com/office/drawing/2014/main" val="10001"/>
                  </a:ext>
                </a:extLst>
              </a:tr>
              <a:tr h="0">
                <a:tc>
                  <a:txBody>
                    <a:bodyPr/>
                    <a:lstStyle/>
                    <a:p>
                      <a:pPr marL="0" marR="0" algn="l">
                        <a:lnSpc>
                          <a:spcPct val="115000"/>
                        </a:lnSpc>
                        <a:spcBef>
                          <a:spcPts val="0"/>
                        </a:spcBef>
                        <a:spcAft>
                          <a:spcPts val="0"/>
                        </a:spcAft>
                      </a:pPr>
                      <a:r>
                        <a:rPr lang="en-US" sz="2800" dirty="0">
                          <a:effectLst/>
                        </a:rPr>
                        <a:t>3</a:t>
                      </a:r>
                      <a:endParaRPr lang="en-US" sz="2800" dirty="0">
                        <a:effectLst/>
                        <a:latin typeface="Calibri"/>
                        <a:ea typeface="Times New Roman"/>
                        <a:cs typeface="Times New Roman"/>
                      </a:endParaRPr>
                    </a:p>
                  </a:txBody>
                  <a:tcPr marL="68580" marR="68580" marT="0" marB="0"/>
                </a:tc>
                <a:tc>
                  <a:txBody>
                    <a:bodyPr/>
                    <a:lstStyle/>
                    <a:p>
                      <a:pPr marL="0" marR="0" algn="l">
                        <a:lnSpc>
                          <a:spcPct val="115000"/>
                        </a:lnSpc>
                        <a:spcBef>
                          <a:spcPts val="0"/>
                        </a:spcBef>
                        <a:spcAft>
                          <a:spcPts val="0"/>
                        </a:spcAft>
                      </a:pPr>
                      <a:r>
                        <a:rPr lang="en-US" sz="2800" dirty="0">
                          <a:effectLst/>
                        </a:rPr>
                        <a:t>Uses coordinating &amp; subordinating conjunctions</a:t>
                      </a:r>
                      <a:endParaRPr lang="en-US" sz="2800" dirty="0">
                        <a:effectLst/>
                        <a:latin typeface="Calibri"/>
                        <a:ea typeface="Times New Roman"/>
                        <a:cs typeface="Times New Roman"/>
                      </a:endParaRPr>
                    </a:p>
                  </a:txBody>
                  <a:tcPr marL="68580" marR="68580" marT="0" marB="0"/>
                </a:tc>
                <a:extLst>
                  <a:ext uri="{0D108BD9-81ED-4DB2-BD59-A6C34878D82A}">
                    <a16:rowId xmlns:a16="http://schemas.microsoft.com/office/drawing/2014/main" val="10002"/>
                  </a:ext>
                </a:extLst>
              </a:tr>
              <a:tr h="0">
                <a:tc>
                  <a:txBody>
                    <a:bodyPr/>
                    <a:lstStyle/>
                    <a:p>
                      <a:pPr marL="0" marR="0" algn="l">
                        <a:lnSpc>
                          <a:spcPct val="115000"/>
                        </a:lnSpc>
                        <a:spcBef>
                          <a:spcPts val="0"/>
                        </a:spcBef>
                        <a:spcAft>
                          <a:spcPts val="0"/>
                        </a:spcAft>
                      </a:pPr>
                      <a:r>
                        <a:rPr lang="en-US" sz="2800" dirty="0">
                          <a:effectLst/>
                          <a:latin typeface="Calibri"/>
                          <a:ea typeface="Times New Roman"/>
                          <a:cs typeface="Times New Roman"/>
                        </a:rPr>
                        <a:t>4</a:t>
                      </a:r>
                    </a:p>
                  </a:txBody>
                  <a:tcPr marL="68580" marR="68580" marT="0" marB="0"/>
                </a:tc>
                <a:tc>
                  <a:txBody>
                    <a:bodyPr/>
                    <a:lstStyle/>
                    <a:p>
                      <a:pPr marL="0" marR="0" algn="l">
                        <a:lnSpc>
                          <a:spcPct val="115000"/>
                        </a:lnSpc>
                        <a:spcBef>
                          <a:spcPts val="0"/>
                        </a:spcBef>
                        <a:spcAft>
                          <a:spcPts val="0"/>
                        </a:spcAft>
                      </a:pPr>
                      <a:r>
                        <a:rPr lang="en-US" sz="2800" dirty="0">
                          <a:effectLst/>
                          <a:latin typeface="Calibri"/>
                          <a:ea typeface="Times New Roman"/>
                          <a:cs typeface="Times New Roman"/>
                        </a:rPr>
                        <a:t>Uses relative adverbs (e.g., where, when, why)</a:t>
                      </a:r>
                    </a:p>
                  </a:txBody>
                  <a:tcPr marL="68580" marR="68580" marT="0" marB="0"/>
                </a:tc>
                <a:extLst>
                  <a:ext uri="{0D108BD9-81ED-4DB2-BD59-A6C34878D82A}">
                    <a16:rowId xmlns:a16="http://schemas.microsoft.com/office/drawing/2014/main" val="10003"/>
                  </a:ext>
                </a:extLst>
              </a:tr>
              <a:tr h="0">
                <a:tc>
                  <a:txBody>
                    <a:bodyPr/>
                    <a:lstStyle/>
                    <a:p>
                      <a:pPr marL="0" marR="0" algn="l">
                        <a:lnSpc>
                          <a:spcPct val="115000"/>
                        </a:lnSpc>
                        <a:spcBef>
                          <a:spcPts val="0"/>
                        </a:spcBef>
                        <a:spcAft>
                          <a:spcPts val="0"/>
                        </a:spcAft>
                      </a:pPr>
                      <a:r>
                        <a:rPr lang="en-US" sz="2800" dirty="0">
                          <a:effectLst/>
                        </a:rPr>
                        <a:t>5</a:t>
                      </a:r>
                      <a:endParaRPr lang="en-US" sz="2800" dirty="0">
                        <a:effectLst/>
                        <a:latin typeface="Calibri"/>
                        <a:ea typeface="Times New Roman"/>
                        <a:cs typeface="Times New Roman"/>
                      </a:endParaRPr>
                    </a:p>
                  </a:txBody>
                  <a:tcPr marL="68580" marR="68580" marT="0" marB="0"/>
                </a:tc>
                <a:tc>
                  <a:txBody>
                    <a:bodyPr/>
                    <a:lstStyle/>
                    <a:p>
                      <a:pPr marL="0" marR="0" algn="l">
                        <a:lnSpc>
                          <a:spcPct val="115000"/>
                        </a:lnSpc>
                        <a:spcBef>
                          <a:spcPts val="0"/>
                        </a:spcBef>
                        <a:spcAft>
                          <a:spcPts val="0"/>
                        </a:spcAft>
                      </a:pPr>
                      <a:r>
                        <a:rPr lang="en-US" sz="2800" dirty="0">
                          <a:effectLst/>
                        </a:rPr>
                        <a:t>Uses correlative conjunctions (e.g., either/or)</a:t>
                      </a:r>
                    </a:p>
                    <a:p>
                      <a:pPr marL="0" marR="0" algn="l">
                        <a:lnSpc>
                          <a:spcPct val="115000"/>
                        </a:lnSpc>
                        <a:spcBef>
                          <a:spcPts val="0"/>
                        </a:spcBef>
                        <a:spcAft>
                          <a:spcPts val="0"/>
                        </a:spcAft>
                      </a:pPr>
                      <a:r>
                        <a:rPr lang="en-US" sz="2800" dirty="0">
                          <a:effectLst/>
                        </a:rPr>
                        <a:t>Explain function of conjunctions</a:t>
                      </a:r>
                      <a:endParaRPr lang="en-US" sz="2800" dirty="0">
                        <a:effectLst/>
                        <a:latin typeface="Calibri"/>
                        <a:ea typeface="Times New Roman"/>
                        <a:cs typeface="Times New Roman"/>
                      </a:endParaRPr>
                    </a:p>
                  </a:txBody>
                  <a:tcPr marL="68580" marR="68580" marT="0" marB="0"/>
                </a:tc>
                <a:extLst>
                  <a:ext uri="{0D108BD9-81ED-4DB2-BD59-A6C34878D82A}">
                    <a16:rowId xmlns:a16="http://schemas.microsoft.com/office/drawing/2014/main" val="10004"/>
                  </a:ext>
                </a:extLst>
              </a:tr>
            </a:tbl>
          </a:graphicData>
        </a:graphic>
      </p:graphicFrame>
      <p:sp>
        <p:nvSpPr>
          <p:cNvPr id="2" name="Footer Placeholder 1"/>
          <p:cNvSpPr>
            <a:spLocks noGrp="1"/>
          </p:cNvSpPr>
          <p:nvPr>
            <p:ph type="ftr" sz="quarter" idx="11"/>
          </p:nvPr>
        </p:nvSpPr>
        <p:spPr/>
        <p:txBody>
          <a:bodyPr/>
          <a:lstStyle/>
          <a:p>
            <a:r>
              <a:rPr lang="en-US" dirty="0"/>
              <a:t>© LPdF</a:t>
            </a:r>
          </a:p>
        </p:txBody>
      </p:sp>
      <p:sp>
        <p:nvSpPr>
          <p:cNvPr id="5" name="Slide Number Placeholder 4"/>
          <p:cNvSpPr>
            <a:spLocks noGrp="1"/>
          </p:cNvSpPr>
          <p:nvPr>
            <p:ph type="sldNum" sz="quarter" idx="12"/>
          </p:nvPr>
        </p:nvSpPr>
        <p:spPr/>
        <p:txBody>
          <a:bodyPr/>
          <a:lstStyle/>
          <a:p>
            <a:fld id="{561D2430-FB11-4C87-BF1D-6F488A17F237}" type="slidenum">
              <a:rPr lang="en-US" smtClean="0">
                <a:solidFill>
                  <a:srgbClr val="FFFFFF">
                    <a:tint val="75000"/>
                  </a:srgbClr>
                </a:solidFill>
              </a:rPr>
              <a:pPr/>
              <a:t>37</a:t>
            </a:fld>
            <a:endParaRPr lang="en-US" dirty="0">
              <a:solidFill>
                <a:srgbClr val="FFFFFF">
                  <a:tint val="75000"/>
                </a:srgbClr>
              </a:solidFill>
            </a:endParaRPr>
          </a:p>
        </p:txBody>
      </p:sp>
    </p:spTree>
    <p:extLst>
      <p:ext uri="{BB962C8B-B14F-4D97-AF65-F5344CB8AC3E}">
        <p14:creationId xmlns:p14="http://schemas.microsoft.com/office/powerpoint/2010/main" val="9293633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tx1"/>
                </a:solidFill>
                <a:latin typeface="Calibri" panose="020F0502020204030204" pitchFamily="34" charset="0"/>
              </a:rPr>
              <a:t>Vocabulary: Determine &amp; clarify meaning</a:t>
            </a:r>
          </a:p>
        </p:txBody>
      </p:sp>
      <p:graphicFrame>
        <p:nvGraphicFramePr>
          <p:cNvPr id="8" name="Content Placeholder 7"/>
          <p:cNvGraphicFramePr>
            <a:graphicFrameLocks noGrp="1"/>
          </p:cNvGraphicFramePr>
          <p:nvPr>
            <p:ph idx="1"/>
            <p:extLst/>
          </p:nvPr>
        </p:nvGraphicFramePr>
        <p:xfrm>
          <a:off x="381000" y="1828800"/>
          <a:ext cx="8239944" cy="4110036"/>
        </p:xfrm>
        <a:graphic>
          <a:graphicData uri="http://schemas.openxmlformats.org/drawingml/2006/table">
            <a:tbl>
              <a:tblPr firstRow="1" bandRow="1">
                <a:tableStyleId>{5C22544A-7EE6-4342-B048-85BDC9FD1C3A}</a:tableStyleId>
              </a:tblPr>
              <a:tblGrid>
                <a:gridCol w="1017687">
                  <a:extLst>
                    <a:ext uri="{9D8B030D-6E8A-4147-A177-3AD203B41FA5}">
                      <a16:colId xmlns:a16="http://schemas.microsoft.com/office/drawing/2014/main" val="20000"/>
                    </a:ext>
                  </a:extLst>
                </a:gridCol>
                <a:gridCol w="7222257">
                  <a:extLst>
                    <a:ext uri="{9D8B030D-6E8A-4147-A177-3AD203B41FA5}">
                      <a16:colId xmlns:a16="http://schemas.microsoft.com/office/drawing/2014/main" val="20001"/>
                    </a:ext>
                  </a:extLst>
                </a:gridCol>
              </a:tblGrid>
              <a:tr h="868961">
                <a:tc>
                  <a:txBody>
                    <a:bodyPr/>
                    <a:lstStyle/>
                    <a:p>
                      <a:endParaRPr lang="en-US" dirty="0"/>
                    </a:p>
                  </a:txBody>
                  <a:tcPr/>
                </a:tc>
                <a:tc>
                  <a:txBody>
                    <a:bodyPr/>
                    <a:lstStyle/>
                    <a:p>
                      <a:r>
                        <a:rPr lang="en-US" sz="3200" dirty="0"/>
                        <a:t>Identifying meaning</a:t>
                      </a:r>
                    </a:p>
                  </a:txBody>
                  <a:tcPr/>
                </a:tc>
                <a:extLst>
                  <a:ext uri="{0D108BD9-81ED-4DB2-BD59-A6C34878D82A}">
                    <a16:rowId xmlns:a16="http://schemas.microsoft.com/office/drawing/2014/main" val="10000"/>
                  </a:ext>
                </a:extLst>
              </a:tr>
              <a:tr h="540433">
                <a:tc>
                  <a:txBody>
                    <a:bodyPr/>
                    <a:lstStyle/>
                    <a:p>
                      <a:r>
                        <a:rPr lang="en-US" sz="2600" dirty="0"/>
                        <a:t>K</a:t>
                      </a:r>
                    </a:p>
                  </a:txBody>
                  <a:tcPr/>
                </a:tc>
                <a:tc>
                  <a:txBody>
                    <a:bodyPr/>
                    <a:lstStyle/>
                    <a:p>
                      <a:r>
                        <a:rPr lang="en-US" sz="2600" dirty="0"/>
                        <a:t>Identify new meanings for familiar words (duck)</a:t>
                      </a:r>
                    </a:p>
                  </a:txBody>
                  <a:tcPr/>
                </a:tc>
                <a:extLst>
                  <a:ext uri="{0D108BD9-81ED-4DB2-BD59-A6C34878D82A}">
                    <a16:rowId xmlns:a16="http://schemas.microsoft.com/office/drawing/2014/main" val="10001"/>
                  </a:ext>
                </a:extLst>
              </a:tr>
              <a:tr h="540433">
                <a:tc>
                  <a:txBody>
                    <a:bodyPr/>
                    <a:lstStyle/>
                    <a:p>
                      <a:r>
                        <a:rPr lang="en-US" sz="2600" dirty="0"/>
                        <a:t>G 1,</a:t>
                      </a:r>
                      <a:r>
                        <a:rPr lang="en-US" sz="2600" baseline="0" dirty="0"/>
                        <a:t> 2, 3</a:t>
                      </a:r>
                      <a:endParaRPr lang="en-US" sz="2600" dirty="0"/>
                    </a:p>
                  </a:txBody>
                  <a:tcPr/>
                </a:tc>
                <a:tc>
                  <a:txBody>
                    <a:bodyPr/>
                    <a:lstStyle/>
                    <a:p>
                      <a:r>
                        <a:rPr lang="en-US" sz="2600" dirty="0"/>
                        <a:t>Use sentence-level</a:t>
                      </a:r>
                      <a:r>
                        <a:rPr lang="en-US" sz="2600" dirty="0">
                          <a:solidFill>
                            <a:srgbClr val="7030A0"/>
                          </a:solidFill>
                        </a:rPr>
                        <a:t> context </a:t>
                      </a:r>
                      <a:r>
                        <a:rPr lang="en-US" sz="2600" dirty="0"/>
                        <a:t>as clue to meaning</a:t>
                      </a:r>
                    </a:p>
                  </a:txBody>
                  <a:tcPr/>
                </a:tc>
                <a:extLst>
                  <a:ext uri="{0D108BD9-81ED-4DB2-BD59-A6C34878D82A}">
                    <a16:rowId xmlns:a16="http://schemas.microsoft.com/office/drawing/2014/main" val="10002"/>
                  </a:ext>
                </a:extLst>
              </a:tr>
              <a:tr h="932802">
                <a:tc>
                  <a:txBody>
                    <a:bodyPr/>
                    <a:lstStyle/>
                    <a:p>
                      <a:r>
                        <a:rPr lang="en-US" sz="2600" dirty="0"/>
                        <a:t>G 4</a:t>
                      </a:r>
                    </a:p>
                  </a:txBody>
                  <a:tcPr/>
                </a:tc>
                <a:tc>
                  <a:txBody>
                    <a:bodyPr/>
                    <a:lstStyle/>
                    <a:p>
                      <a:r>
                        <a:rPr lang="en-US" sz="2600" dirty="0"/>
                        <a:t>Use context (e.g., </a:t>
                      </a:r>
                      <a:r>
                        <a:rPr lang="en-US" sz="2600" dirty="0">
                          <a:solidFill>
                            <a:srgbClr val="7030A0"/>
                          </a:solidFill>
                        </a:rPr>
                        <a:t>definitions, examples, or restatements </a:t>
                      </a:r>
                      <a:r>
                        <a:rPr lang="en-US" sz="2600" dirty="0"/>
                        <a:t>within text) as a clue to meaning</a:t>
                      </a:r>
                    </a:p>
                  </a:txBody>
                  <a:tcPr/>
                </a:tc>
                <a:extLst>
                  <a:ext uri="{0D108BD9-81ED-4DB2-BD59-A6C34878D82A}">
                    <a16:rowId xmlns:a16="http://schemas.microsoft.com/office/drawing/2014/main" val="10003"/>
                  </a:ext>
                </a:extLst>
              </a:tr>
              <a:tr h="540433">
                <a:tc>
                  <a:txBody>
                    <a:bodyPr/>
                    <a:lstStyle/>
                    <a:p>
                      <a:r>
                        <a:rPr lang="en-US" sz="2600" dirty="0"/>
                        <a:t>G 5</a:t>
                      </a:r>
                    </a:p>
                  </a:txBody>
                  <a:tcPr/>
                </a:tc>
                <a:tc>
                  <a:txBody>
                    <a:bodyPr/>
                    <a:lstStyle/>
                    <a:p>
                      <a:r>
                        <a:rPr lang="en-US" sz="2600" dirty="0"/>
                        <a:t>Use context (e.g., </a:t>
                      </a:r>
                      <a:r>
                        <a:rPr lang="en-US" sz="2600" dirty="0">
                          <a:solidFill>
                            <a:srgbClr val="7030A0"/>
                          </a:solidFill>
                        </a:rPr>
                        <a:t>cause/effect relations, comparisons</a:t>
                      </a:r>
                      <a:r>
                        <a:rPr lang="en-US" sz="2600" dirty="0"/>
                        <a:t>)</a:t>
                      </a:r>
                      <a:r>
                        <a:rPr lang="en-US" sz="2600" baseline="0" dirty="0"/>
                        <a:t> as a clue to meaning</a:t>
                      </a:r>
                      <a:endParaRPr lang="en-US" sz="2600" dirty="0"/>
                    </a:p>
                  </a:txBody>
                  <a:tcPr/>
                </a:tc>
                <a:extLst>
                  <a:ext uri="{0D108BD9-81ED-4DB2-BD59-A6C34878D82A}">
                    <a16:rowId xmlns:a16="http://schemas.microsoft.com/office/drawing/2014/main" val="10004"/>
                  </a:ext>
                </a:extLst>
              </a:tr>
            </a:tbl>
          </a:graphicData>
        </a:graphic>
      </p:graphicFrame>
      <p:sp>
        <p:nvSpPr>
          <p:cNvPr id="3" name="Footer Placeholder 2"/>
          <p:cNvSpPr>
            <a:spLocks noGrp="1"/>
          </p:cNvSpPr>
          <p:nvPr>
            <p:ph type="ftr" sz="quarter" idx="11"/>
          </p:nvPr>
        </p:nvSpPr>
        <p:spPr/>
        <p:txBody>
          <a:bodyPr/>
          <a:lstStyle/>
          <a:p>
            <a:r>
              <a:rPr lang="en-US" dirty="0"/>
              <a:t>© LPdF</a:t>
            </a:r>
          </a:p>
        </p:txBody>
      </p:sp>
      <p:sp>
        <p:nvSpPr>
          <p:cNvPr id="4" name="Slide Number Placeholder 3"/>
          <p:cNvSpPr>
            <a:spLocks noGrp="1"/>
          </p:cNvSpPr>
          <p:nvPr>
            <p:ph type="sldNum" sz="quarter" idx="12"/>
          </p:nvPr>
        </p:nvSpPr>
        <p:spPr/>
        <p:txBody>
          <a:bodyPr/>
          <a:lstStyle/>
          <a:p>
            <a:pPr>
              <a:defRPr/>
            </a:pPr>
            <a:fld id="{FFBCDCC1-03B1-46A2-9A8C-C40CE598E7E6}" type="slidenum">
              <a:rPr lang="en-US" altLang="zh-CN" smtClean="0">
                <a:solidFill>
                  <a:srgbClr val="FFFFFF">
                    <a:tint val="75000"/>
                  </a:srgbClr>
                </a:solidFill>
              </a:rPr>
              <a:pPr>
                <a:defRPr/>
              </a:pPr>
              <a:t>38</a:t>
            </a:fld>
            <a:endParaRPr lang="en-US" altLang="zh-CN" dirty="0">
              <a:solidFill>
                <a:srgbClr val="FFFFFF">
                  <a:tint val="75000"/>
                </a:srgbClr>
              </a:solidFill>
            </a:endParaRPr>
          </a:p>
        </p:txBody>
      </p:sp>
    </p:spTree>
    <p:extLst>
      <p:ext uri="{BB962C8B-B14F-4D97-AF65-F5344CB8AC3E}">
        <p14:creationId xmlns:p14="http://schemas.microsoft.com/office/powerpoint/2010/main" val="21994750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99342" y="4648200"/>
            <a:ext cx="7886700" cy="1325563"/>
          </a:xfrm>
        </p:spPr>
        <p:txBody>
          <a:bodyPr>
            <a:normAutofit fontScale="90000"/>
          </a:bodyPr>
          <a:lstStyle/>
          <a:p>
            <a:r>
              <a:rPr lang="en-US" sz="3600" dirty="0"/>
              <a:t>“Orally tested vocabulary in G1 was correlated with much later reading comprehension.”   Biemiller (2005)</a:t>
            </a:r>
          </a:p>
        </p:txBody>
      </p:sp>
      <p:sp>
        <p:nvSpPr>
          <p:cNvPr id="7" name="Subtitle 6"/>
          <p:cNvSpPr>
            <a:spLocks noGrp="1"/>
          </p:cNvSpPr>
          <p:nvPr>
            <p:ph idx="1"/>
          </p:nvPr>
        </p:nvSpPr>
        <p:spPr>
          <a:xfrm>
            <a:off x="381000" y="296862"/>
            <a:ext cx="7675350" cy="4351338"/>
          </a:xfrm>
        </p:spPr>
        <p:txBody>
          <a:bodyPr>
            <a:normAutofit/>
          </a:bodyPr>
          <a:lstStyle/>
          <a:p>
            <a:r>
              <a:rPr lang="en-US" sz="4000" dirty="0"/>
              <a:t>Reading comprehension relies on vocabulary comprehension; without this students recognize words in print rather than understanding them.</a:t>
            </a:r>
          </a:p>
        </p:txBody>
      </p:sp>
      <p:sp>
        <p:nvSpPr>
          <p:cNvPr id="4" name="Footer Placeholder 3"/>
          <p:cNvSpPr>
            <a:spLocks noGrp="1"/>
          </p:cNvSpPr>
          <p:nvPr>
            <p:ph type="ftr" sz="quarter" idx="11"/>
          </p:nvPr>
        </p:nvSpPr>
        <p:spPr/>
        <p:txBody>
          <a:bodyPr/>
          <a:lstStyle/>
          <a:p>
            <a:r>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 LPdF</a:t>
            </a:r>
          </a:p>
        </p:txBody>
      </p:sp>
      <p:sp>
        <p:nvSpPr>
          <p:cNvPr id="5" name="Slide Number Placeholder 4"/>
          <p:cNvSpPr>
            <a:spLocks noGrp="1"/>
          </p:cNvSpPr>
          <p:nvPr>
            <p:ph type="sldNum" sz="quarter" idx="12"/>
          </p:nvPr>
        </p:nvSpPr>
        <p:spPr/>
        <p:txBody>
          <a:bodyPr/>
          <a:lstStyle/>
          <a:p>
            <a:fld id="{200FECA1-8F52-4428-8D50-2DEEAED9E31A}"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39</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34089782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 – </a:t>
            </a:r>
            <a:r>
              <a:rPr lang="en-US" sz="3200" dirty="0"/>
              <a:t>Participants will be able to …</a:t>
            </a:r>
          </a:p>
        </p:txBody>
      </p:sp>
      <p:sp>
        <p:nvSpPr>
          <p:cNvPr id="3" name="Content Placeholder 2"/>
          <p:cNvSpPr>
            <a:spLocks noGrp="1"/>
          </p:cNvSpPr>
          <p:nvPr>
            <p:ph idx="1"/>
          </p:nvPr>
        </p:nvSpPr>
        <p:spPr>
          <a:xfrm>
            <a:off x="381000" y="1761027"/>
            <a:ext cx="8610600" cy="5029200"/>
          </a:xfrm>
        </p:spPr>
        <p:txBody>
          <a:bodyPr>
            <a:normAutofit lnSpcReduction="10000"/>
          </a:bodyPr>
          <a:lstStyle/>
          <a:p>
            <a:r>
              <a:rPr lang="en-US" sz="3200" dirty="0"/>
              <a:t>explain the purpose and expectations of educational standards.</a:t>
            </a:r>
          </a:p>
          <a:p>
            <a:r>
              <a:rPr lang="en-US" sz="3200" dirty="0"/>
              <a:t>describe the language and linguistic expectations of education standards.</a:t>
            </a:r>
          </a:p>
          <a:p>
            <a:r>
              <a:rPr lang="en-US" sz="3200" dirty="0"/>
              <a:t>contrast the language and linguistic expectations of academic standards with the skills of children with communication disorders.</a:t>
            </a:r>
          </a:p>
          <a:p>
            <a:r>
              <a:rPr lang="en-US" sz="3200" dirty="0"/>
              <a:t>plan individual and collaborative activities that integrate children's acquisition of communication skills with their acquisition of education standards.</a:t>
            </a:r>
          </a:p>
          <a:p>
            <a:pPr marL="0" indent="0">
              <a:buNone/>
            </a:pPr>
            <a:endParaRPr lang="en-US" dirty="0"/>
          </a:p>
        </p:txBody>
      </p:sp>
      <p:sp>
        <p:nvSpPr>
          <p:cNvPr id="4" name="Footer Placeholder 3"/>
          <p:cNvSpPr>
            <a:spLocks noGrp="1"/>
          </p:cNvSpPr>
          <p:nvPr>
            <p:ph type="ftr" sz="quarter" idx="11"/>
          </p:nvPr>
        </p:nvSpPr>
        <p:spPr/>
        <p:txBody>
          <a:bodyPr/>
          <a:lstStyle/>
          <a:p>
            <a:r>
              <a:rPr lang="en-US" dirty="0"/>
              <a:t>© LPdF</a:t>
            </a:r>
          </a:p>
        </p:txBody>
      </p:sp>
      <p:sp>
        <p:nvSpPr>
          <p:cNvPr id="5" name="Slide Number Placeholder 4"/>
          <p:cNvSpPr>
            <a:spLocks noGrp="1"/>
          </p:cNvSpPr>
          <p:nvPr>
            <p:ph type="sldNum" sz="quarter" idx="12"/>
          </p:nvPr>
        </p:nvSpPr>
        <p:spPr/>
        <p:txBody>
          <a:bodyPr/>
          <a:lstStyle/>
          <a:p>
            <a:fld id="{B3BB3716-B0B6-4F9A-A22D-D68ECC02E5E1}" type="slidenum">
              <a:rPr lang="en-US" smtClean="0"/>
              <a:pPr/>
              <a:t>4</a:t>
            </a:fld>
            <a:endParaRPr lang="en-US" dirty="0"/>
          </a:p>
        </p:txBody>
      </p:sp>
    </p:spTree>
    <p:extLst>
      <p:ext uri="{BB962C8B-B14F-4D97-AF65-F5344CB8AC3E}">
        <p14:creationId xmlns:p14="http://schemas.microsoft.com/office/powerpoint/2010/main" val="3001888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5"/>
                </a:solidFill>
              </a:rPr>
              <a:t>Academic Vocabulary</a:t>
            </a:r>
          </a:p>
        </p:txBody>
      </p:sp>
      <p:sp>
        <p:nvSpPr>
          <p:cNvPr id="5" name="Content Placeholder 4"/>
          <p:cNvSpPr>
            <a:spLocks noGrp="1"/>
          </p:cNvSpPr>
          <p:nvPr>
            <p:ph sz="half" idx="1"/>
          </p:nvPr>
        </p:nvSpPr>
        <p:spPr/>
        <p:txBody>
          <a:bodyPr>
            <a:normAutofit/>
          </a:bodyPr>
          <a:lstStyle/>
          <a:p>
            <a:r>
              <a:rPr lang="en-US" dirty="0"/>
              <a:t>Marzano’s analysis of 28 standards documents revealed </a:t>
            </a:r>
            <a:r>
              <a:rPr lang="en-US" dirty="0">
                <a:solidFill>
                  <a:schemeClr val="accent5"/>
                </a:solidFill>
              </a:rPr>
              <a:t>7,923</a:t>
            </a:r>
            <a:r>
              <a:rPr lang="en-US" dirty="0">
                <a:solidFill>
                  <a:srgbClr val="FF0000"/>
                </a:solidFill>
              </a:rPr>
              <a:t> </a:t>
            </a:r>
            <a:r>
              <a:rPr lang="en-US" dirty="0"/>
              <a:t>vocabulary terms in 11 subject areas</a:t>
            </a:r>
          </a:p>
          <a:p>
            <a:pPr lvl="1"/>
            <a:r>
              <a:rPr lang="en-US" dirty="0"/>
              <a:t>K-2:  782 terms</a:t>
            </a:r>
          </a:p>
          <a:p>
            <a:pPr lvl="1"/>
            <a:r>
              <a:rPr lang="en-US" dirty="0"/>
              <a:t>3 – 5:  2,398 terms</a:t>
            </a:r>
          </a:p>
          <a:p>
            <a:pPr lvl="1"/>
            <a:r>
              <a:rPr lang="en-US" dirty="0"/>
              <a:t>6 – 8:  2,352 terms</a:t>
            </a:r>
          </a:p>
          <a:p>
            <a:pPr lvl="1"/>
            <a:r>
              <a:rPr lang="en-US" dirty="0"/>
              <a:t>9  - 12:  2,391 terms</a:t>
            </a:r>
          </a:p>
        </p:txBody>
      </p:sp>
      <p:pic>
        <p:nvPicPr>
          <p:cNvPr id="7" name="Content Placeholder 6" descr="building background knowledge cover.jpg"/>
          <p:cNvPicPr>
            <a:picLocks noGrp="1" noChangeAspect="1"/>
          </p:cNvPicPr>
          <p:nvPr>
            <p:ph sz="half" idx="2"/>
          </p:nvPr>
        </p:nvPicPr>
        <p:blipFill>
          <a:blip r:embed="rId2" cstate="print"/>
          <a:stretch>
            <a:fillRect/>
          </a:stretch>
        </p:blipFill>
        <p:spPr>
          <a:xfrm>
            <a:off x="4800600" y="1524000"/>
            <a:ext cx="3581400" cy="4343400"/>
          </a:xfrm>
        </p:spPr>
      </p:pic>
      <p:sp>
        <p:nvSpPr>
          <p:cNvPr id="3" name="Footer Placeholder 2"/>
          <p:cNvSpPr>
            <a:spLocks noGrp="1"/>
          </p:cNvSpPr>
          <p:nvPr>
            <p:ph type="ftr" sz="quarter" idx="11"/>
          </p:nvPr>
        </p:nvSpPr>
        <p:spPr/>
        <p:txBody>
          <a:bodyPr/>
          <a:lstStyle/>
          <a:p>
            <a:r>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 LPdF</a:t>
            </a:r>
          </a:p>
        </p:txBody>
      </p:sp>
      <p:sp>
        <p:nvSpPr>
          <p:cNvPr id="8" name="Slide Number Placeholder 7"/>
          <p:cNvSpPr>
            <a:spLocks noGrp="1"/>
          </p:cNvSpPr>
          <p:nvPr>
            <p:ph type="sldNum" sz="quarter" idx="12"/>
          </p:nvPr>
        </p:nvSpPr>
        <p:spPr/>
        <p:txBody>
          <a:bodyPr/>
          <a:lstStyle/>
          <a:p>
            <a:fld id="{200FECA1-8F52-4428-8D50-2DEEAED9E31A}"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40</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15456996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3" y="11023"/>
            <a:ext cx="8229600" cy="1473761"/>
          </a:xfrm>
        </p:spPr>
        <p:style>
          <a:lnRef idx="2">
            <a:schemeClr val="dk1">
              <a:shade val="50000"/>
            </a:schemeClr>
          </a:lnRef>
          <a:fillRef idx="1">
            <a:schemeClr val="dk1"/>
          </a:fillRef>
          <a:effectRef idx="0">
            <a:schemeClr val="dk1"/>
          </a:effectRef>
          <a:fontRef idx="minor">
            <a:schemeClr val="lt1"/>
          </a:fontRef>
        </p:style>
        <p:txBody>
          <a:bodyPr/>
          <a:lstStyle/>
          <a:p>
            <a:r>
              <a:rPr lang="en-US" dirty="0"/>
              <a:t>Larger vocabulary </a:t>
            </a:r>
            <a:r>
              <a:rPr lang="en-US" dirty="0">
                <a:sym typeface="Wingdings"/>
              </a:rPr>
              <a:t>  Larger vocabulary</a:t>
            </a:r>
            <a:endParaRPr lang="en-US" dirty="0"/>
          </a:p>
        </p:txBody>
      </p:sp>
      <p:sp>
        <p:nvSpPr>
          <p:cNvPr id="3" name="Content Placeholder 2"/>
          <p:cNvSpPr>
            <a:spLocks noGrp="1"/>
          </p:cNvSpPr>
          <p:nvPr>
            <p:ph idx="1"/>
          </p:nvPr>
        </p:nvSpPr>
        <p:spPr>
          <a:xfrm>
            <a:off x="683567" y="1700807"/>
            <a:ext cx="7704857" cy="3024337"/>
          </a:xfrm>
        </p:spPr>
        <p:txBody>
          <a:bodyPr>
            <a:normAutofit lnSpcReduction="10000"/>
          </a:bodyPr>
          <a:lstStyle/>
          <a:p>
            <a:pPr lvl="1">
              <a:defRPr/>
            </a:pPr>
            <a:r>
              <a:rPr lang="en-US" sz="3500" dirty="0"/>
              <a:t>Children with larger vocabularies acquire new words at a faster rate (Biemiller)</a:t>
            </a:r>
          </a:p>
          <a:p>
            <a:pPr lvl="1">
              <a:defRPr/>
            </a:pPr>
            <a:r>
              <a:rPr lang="en-US" sz="2800" dirty="0"/>
              <a:t>Lowest quartile learn approx. </a:t>
            </a:r>
          </a:p>
          <a:p>
            <a:pPr lvl="2">
              <a:defRPr/>
            </a:pPr>
            <a:r>
              <a:rPr lang="en-US" sz="2800" dirty="0"/>
              <a:t>1.5 root words/day for 7 years</a:t>
            </a:r>
          </a:p>
          <a:p>
            <a:pPr lvl="1">
              <a:defRPr/>
            </a:pPr>
            <a:r>
              <a:rPr lang="en-US" sz="2800" dirty="0"/>
              <a:t>Highest quartile learn approx. </a:t>
            </a:r>
          </a:p>
          <a:p>
            <a:pPr lvl="2">
              <a:defRPr/>
            </a:pPr>
            <a:r>
              <a:rPr lang="en-US" sz="2800" dirty="0"/>
              <a:t>3 root words/day for 7 years</a:t>
            </a:r>
          </a:p>
          <a:p>
            <a:pPr marL="0" indent="0">
              <a:buFontTx/>
              <a:buNone/>
              <a:defRPr/>
            </a:pPr>
            <a:endParaRPr lang="en-US" dirty="0"/>
          </a:p>
        </p:txBody>
      </p:sp>
      <p:sp>
        <p:nvSpPr>
          <p:cNvPr id="5" name="Footer Placeholder 4"/>
          <p:cNvSpPr>
            <a:spLocks noGrp="1"/>
          </p:cNvSpPr>
          <p:nvPr>
            <p:ph type="ftr" sz="quarter" idx="11"/>
          </p:nvPr>
        </p:nvSpPr>
        <p:spPr/>
        <p:txBody>
          <a:bodyPr/>
          <a:lstStyle/>
          <a:p>
            <a:pPr>
              <a:defRPr/>
            </a:pPr>
            <a:r>
              <a:rPr lang="en-US" altLang="zh-CN" dirty="0">
                <a:solidFill>
                  <a:srgbClr val="465E9C"/>
                </a:solidFill>
              </a:rPr>
              <a:t>© LPdF</a:t>
            </a:r>
          </a:p>
        </p:txBody>
      </p:sp>
      <p:sp>
        <p:nvSpPr>
          <p:cNvPr id="4" name="Slide Number Placeholder 3"/>
          <p:cNvSpPr>
            <a:spLocks noGrp="1"/>
          </p:cNvSpPr>
          <p:nvPr>
            <p:ph type="sldNum" sz="quarter" idx="12"/>
          </p:nvPr>
        </p:nvSpPr>
        <p:spPr/>
        <p:txBody>
          <a:bodyPr/>
          <a:lstStyle/>
          <a:p>
            <a:pPr>
              <a:defRPr/>
            </a:pPr>
            <a:fld id="{FFBCDCC1-03B1-46A2-9A8C-C40CE598E7E6}" type="slidenum">
              <a:rPr lang="en-US" altLang="zh-CN" smtClean="0">
                <a:solidFill>
                  <a:srgbClr val="465E9C"/>
                </a:solidFill>
              </a:rPr>
              <a:pPr>
                <a:defRPr/>
              </a:pPr>
              <a:t>41</a:t>
            </a:fld>
            <a:endParaRPr lang="en-US" altLang="zh-CN" dirty="0">
              <a:solidFill>
                <a:srgbClr val="465E9C"/>
              </a:solidFill>
            </a:endParaRPr>
          </a:p>
        </p:txBody>
      </p:sp>
      <p:sp>
        <p:nvSpPr>
          <p:cNvPr id="6" name="TextBox 5"/>
          <p:cNvSpPr txBox="1"/>
          <p:nvPr/>
        </p:nvSpPr>
        <p:spPr>
          <a:xfrm>
            <a:off x="5076056" y="4941168"/>
            <a:ext cx="2952328" cy="1107996"/>
          </a:xfrm>
          <a:prstGeom prst="rect">
            <a:avLst/>
          </a:prstGeom>
          <a:solidFill>
            <a:schemeClr val="tx2">
              <a:lumMod val="75000"/>
            </a:schemeClr>
          </a:solidFill>
        </p:spPr>
        <p:style>
          <a:lnRef idx="1">
            <a:schemeClr val="accent2"/>
          </a:lnRef>
          <a:fillRef idx="3">
            <a:schemeClr val="accent2"/>
          </a:fillRef>
          <a:effectRef idx="2">
            <a:schemeClr val="accent2"/>
          </a:effectRef>
          <a:fontRef idx="minor">
            <a:schemeClr val="lt1"/>
          </a:fontRef>
        </p:style>
        <p:txBody>
          <a:bodyPr wrap="square" rtlCol="0">
            <a:spAutoFit/>
          </a:bodyPr>
          <a:lstStyle/>
          <a:p>
            <a:pPr fontAlgn="base">
              <a:spcBef>
                <a:spcPct val="0"/>
              </a:spcBef>
              <a:spcAft>
                <a:spcPct val="0"/>
              </a:spcAft>
            </a:pPr>
            <a:endParaRPr lang="en-US" dirty="0">
              <a:solidFill>
                <a:prstClr val="white"/>
              </a:solidFill>
            </a:endParaRPr>
          </a:p>
          <a:p>
            <a:pPr algn="ctr" fontAlgn="base">
              <a:spcBef>
                <a:spcPct val="0"/>
              </a:spcBef>
              <a:spcAft>
                <a:spcPct val="0"/>
              </a:spcAft>
            </a:pPr>
            <a:r>
              <a:rPr lang="en-US" sz="2400" dirty="0">
                <a:solidFill>
                  <a:prstClr val="white"/>
                </a:solidFill>
              </a:rPr>
              <a:t>3000 vs. 8000 </a:t>
            </a:r>
          </a:p>
          <a:p>
            <a:pPr algn="ctr" fontAlgn="base">
              <a:spcBef>
                <a:spcPct val="0"/>
              </a:spcBef>
              <a:spcAft>
                <a:spcPct val="0"/>
              </a:spcAft>
            </a:pPr>
            <a:r>
              <a:rPr lang="en-US" sz="2400" dirty="0">
                <a:solidFill>
                  <a:prstClr val="white"/>
                </a:solidFill>
              </a:rPr>
              <a:t>	root words</a:t>
            </a:r>
            <a:r>
              <a:rPr lang="en-US" dirty="0">
                <a:solidFill>
                  <a:prstClr val="white"/>
                </a:solidFill>
              </a:rPr>
              <a:t>!</a:t>
            </a:r>
          </a:p>
        </p:txBody>
      </p:sp>
    </p:spTree>
    <p:extLst>
      <p:ext uri="{BB962C8B-B14F-4D97-AF65-F5344CB8AC3E}">
        <p14:creationId xmlns:p14="http://schemas.microsoft.com/office/powerpoint/2010/main" val="6756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“Our best estimate is that there are about 88,500 distinct words”</a:t>
            </a:r>
            <a:br>
              <a:rPr lang="en-US" dirty="0"/>
            </a:br>
            <a:r>
              <a:rPr lang="en-US" sz="1800" dirty="0"/>
              <a:t>Nagy and Anderson, 1984</a:t>
            </a:r>
            <a:endParaRPr lang="en-US" dirty="0"/>
          </a:p>
        </p:txBody>
      </p:sp>
      <p:sp>
        <p:nvSpPr>
          <p:cNvPr id="2" name="Content Placeholder 1"/>
          <p:cNvSpPr>
            <a:spLocks noGrp="1"/>
          </p:cNvSpPr>
          <p:nvPr>
            <p:ph idx="1"/>
          </p:nvPr>
        </p:nvSpPr>
        <p:spPr/>
        <p:txBody>
          <a:bodyPr/>
          <a:lstStyle/>
          <a:p>
            <a:r>
              <a:rPr lang="en-US" dirty="0">
                <a:latin typeface="Calibri" panose="020F0502020204030204" pitchFamily="34" charset="0"/>
              </a:rPr>
              <a:t>Marzano (2004)estimates that students must master 1,150 to 3,150 new words annually</a:t>
            </a:r>
            <a:br>
              <a:rPr lang="en-US" dirty="0">
                <a:latin typeface="Calibri" panose="020F0502020204030204" pitchFamily="34" charset="0"/>
              </a:rPr>
            </a:br>
            <a:r>
              <a:rPr lang="en-US" sz="1600" dirty="0">
                <a:latin typeface="Calibri" panose="020F0502020204030204" pitchFamily="34" charset="0"/>
              </a:rPr>
              <a:t>       </a:t>
            </a:r>
            <a:r>
              <a:rPr lang="en-US" sz="1600" dirty="0"/>
              <a:t>Primarily discipline-specific words (Tier 3)</a:t>
            </a:r>
          </a:p>
          <a:p>
            <a:endParaRPr lang="en-US" sz="1600" dirty="0"/>
          </a:p>
          <a:p>
            <a:r>
              <a:rPr lang="en-US" dirty="0">
                <a:latin typeface="Calibri" panose="020F0502020204030204" pitchFamily="34" charset="0"/>
              </a:rPr>
              <a:t>Marzano (2004) suggests that children need 6 – 10 exposures to a word in context for mastery</a:t>
            </a:r>
          </a:p>
          <a:p>
            <a:endParaRPr lang="en-US" dirty="0">
              <a:latin typeface="Calibri" panose="020F0502020204030204" pitchFamily="34" charset="0"/>
            </a:endParaRPr>
          </a:p>
          <a:p>
            <a:r>
              <a:rPr lang="en-US" dirty="0">
                <a:latin typeface="Calibri" panose="020F0502020204030204" pitchFamily="34" charset="0"/>
              </a:rPr>
              <a:t>To truly master new words, student must </a:t>
            </a:r>
            <a:br>
              <a:rPr lang="en-US" dirty="0">
                <a:latin typeface="Calibri" panose="020F0502020204030204" pitchFamily="34" charset="0"/>
              </a:rPr>
            </a:br>
            <a:r>
              <a:rPr lang="en-US" dirty="0">
                <a:latin typeface="Calibri" panose="020F0502020204030204" pitchFamily="34" charset="0"/>
              </a:rPr>
              <a:t>* understand it, </a:t>
            </a:r>
            <a:br>
              <a:rPr lang="en-US" dirty="0">
                <a:latin typeface="Calibri" panose="020F0502020204030204" pitchFamily="34" charset="0"/>
              </a:rPr>
            </a:br>
            <a:r>
              <a:rPr lang="en-US" dirty="0">
                <a:latin typeface="Calibri" panose="020F0502020204030204" pitchFamily="34" charset="0"/>
              </a:rPr>
              <a:t>* internalize it,</a:t>
            </a:r>
            <a:br>
              <a:rPr lang="en-US" dirty="0">
                <a:latin typeface="Calibri" panose="020F0502020204030204" pitchFamily="34" charset="0"/>
              </a:rPr>
            </a:br>
            <a:r>
              <a:rPr lang="en-US" dirty="0">
                <a:latin typeface="Calibri" panose="020F0502020204030204" pitchFamily="34" charset="0"/>
              </a:rPr>
              <a:t>* remember it, and </a:t>
            </a:r>
            <a:br>
              <a:rPr lang="en-US" dirty="0">
                <a:latin typeface="Calibri" panose="020F0502020204030204" pitchFamily="34" charset="0"/>
              </a:rPr>
            </a:br>
            <a:r>
              <a:rPr lang="en-US" dirty="0">
                <a:latin typeface="Calibri" panose="020F0502020204030204" pitchFamily="34" charset="0"/>
              </a:rPr>
              <a:t>* use it correctly </a:t>
            </a:r>
            <a:r>
              <a:rPr lang="en-US" sz="800" dirty="0">
                <a:latin typeface="Calibri" panose="020F0502020204030204" pitchFamily="34" charset="0"/>
              </a:rPr>
              <a:t>(Marzano &amp; Simms, 201</a:t>
            </a:r>
            <a:endParaRPr lang="en-US" dirty="0"/>
          </a:p>
        </p:txBody>
      </p:sp>
      <p:sp>
        <p:nvSpPr>
          <p:cNvPr id="6" name="Footer Placeholder 5"/>
          <p:cNvSpPr>
            <a:spLocks noGrp="1"/>
          </p:cNvSpPr>
          <p:nvPr>
            <p:ph type="ftr" sz="quarter" idx="11"/>
          </p:nvPr>
        </p:nvSpPr>
        <p:spPr/>
        <p:txBody>
          <a:bodyPr/>
          <a:lstStyle/>
          <a:p>
            <a:pPr>
              <a:defRPr/>
            </a:pPr>
            <a:r>
              <a:rPr lang="en-US" altLang="zh-CN" dirty="0">
                <a:solidFill>
                  <a:srgbClr val="465E9C"/>
                </a:solidFill>
              </a:rPr>
              <a:t>© LPdF</a:t>
            </a:r>
            <a:endParaRPr lang="zh-CN" altLang="en-US" dirty="0">
              <a:solidFill>
                <a:srgbClr val="465E9C"/>
              </a:solidFill>
            </a:endParaRPr>
          </a:p>
        </p:txBody>
      </p:sp>
      <p:sp>
        <p:nvSpPr>
          <p:cNvPr id="3" name="Slide Number Placeholder 2"/>
          <p:cNvSpPr>
            <a:spLocks noGrp="1"/>
          </p:cNvSpPr>
          <p:nvPr>
            <p:ph type="sldNum" sz="quarter" idx="12"/>
          </p:nvPr>
        </p:nvSpPr>
        <p:spPr/>
        <p:txBody>
          <a:bodyPr/>
          <a:lstStyle/>
          <a:p>
            <a:fld id="{651FC063-5EA9-49AF-AFAF-D68C9E82B23B}" type="slidenum">
              <a:rPr lang="en-US" smtClean="0">
                <a:solidFill>
                  <a:srgbClr val="465E9C"/>
                </a:solidFill>
              </a:rPr>
              <a:pPr/>
              <a:t>42</a:t>
            </a:fld>
            <a:endParaRPr lang="en-US" dirty="0">
              <a:solidFill>
                <a:srgbClr val="465E9C"/>
              </a:solidFill>
            </a:endParaRPr>
          </a:p>
        </p:txBody>
      </p:sp>
    </p:spTree>
    <p:extLst>
      <p:ext uri="{BB962C8B-B14F-4D97-AF65-F5344CB8AC3E}">
        <p14:creationId xmlns:p14="http://schemas.microsoft.com/office/powerpoint/2010/main" val="3411878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22237"/>
            <a:ext cx="7886700" cy="1325563"/>
          </a:xfrm>
        </p:spPr>
        <p:txBody>
          <a:bodyPr/>
          <a:lstStyle/>
          <a:p>
            <a:r>
              <a:rPr lang="en-US" dirty="0">
                <a:solidFill>
                  <a:schemeClr val="tx1"/>
                </a:solidFill>
                <a:latin typeface="Calibri" panose="020F0502020204030204" pitchFamily="34" charset="0"/>
              </a:rPr>
              <a:t>Inflections and roots</a:t>
            </a:r>
          </a:p>
        </p:txBody>
      </p:sp>
      <p:graphicFrame>
        <p:nvGraphicFramePr>
          <p:cNvPr id="8" name="Content Placeholder 7"/>
          <p:cNvGraphicFramePr>
            <a:graphicFrameLocks noGrp="1"/>
          </p:cNvGraphicFramePr>
          <p:nvPr>
            <p:ph idx="1"/>
            <p:extLst/>
          </p:nvPr>
        </p:nvGraphicFramePr>
        <p:xfrm>
          <a:off x="304800" y="1447800"/>
          <a:ext cx="8534400" cy="4175760"/>
        </p:xfrm>
        <a:graphic>
          <a:graphicData uri="http://schemas.openxmlformats.org/drawingml/2006/table">
            <a:tbl>
              <a:tblPr firstRow="1" bandRow="1">
                <a:tableStyleId>{5C22544A-7EE6-4342-B048-85BDC9FD1C3A}</a:tableStyleId>
              </a:tblPr>
              <a:tblGrid>
                <a:gridCol w="1007343">
                  <a:extLst>
                    <a:ext uri="{9D8B030D-6E8A-4147-A177-3AD203B41FA5}">
                      <a16:colId xmlns:a16="http://schemas.microsoft.com/office/drawing/2014/main" val="20000"/>
                    </a:ext>
                  </a:extLst>
                </a:gridCol>
                <a:gridCol w="7527057">
                  <a:extLst>
                    <a:ext uri="{9D8B030D-6E8A-4147-A177-3AD203B41FA5}">
                      <a16:colId xmlns:a16="http://schemas.microsoft.com/office/drawing/2014/main" val="20001"/>
                    </a:ext>
                  </a:extLst>
                </a:gridCol>
              </a:tblGrid>
              <a:tr h="370840">
                <a:tc>
                  <a:txBody>
                    <a:bodyPr/>
                    <a:lstStyle/>
                    <a:p>
                      <a:endParaRPr lang="en-US" sz="2800" dirty="0"/>
                    </a:p>
                  </a:txBody>
                  <a:tcPr/>
                </a:tc>
                <a:tc>
                  <a:txBody>
                    <a:bodyPr/>
                    <a:lstStyle/>
                    <a:p>
                      <a:r>
                        <a:rPr lang="en-US" sz="2800" dirty="0"/>
                        <a:t>Inflections and root words</a:t>
                      </a:r>
                    </a:p>
                  </a:txBody>
                  <a:tcPr/>
                </a:tc>
                <a:extLst>
                  <a:ext uri="{0D108BD9-81ED-4DB2-BD59-A6C34878D82A}">
                    <a16:rowId xmlns:a16="http://schemas.microsoft.com/office/drawing/2014/main" val="10000"/>
                  </a:ext>
                </a:extLst>
              </a:tr>
              <a:tr h="370840">
                <a:tc>
                  <a:txBody>
                    <a:bodyPr/>
                    <a:lstStyle/>
                    <a:p>
                      <a:r>
                        <a:rPr lang="en-US" sz="2800" dirty="0"/>
                        <a:t>K</a:t>
                      </a:r>
                    </a:p>
                  </a:txBody>
                  <a:tcPr/>
                </a:tc>
                <a:tc>
                  <a:txBody>
                    <a:bodyPr/>
                    <a:lstStyle/>
                    <a:p>
                      <a:r>
                        <a:rPr lang="en-US" sz="2400" dirty="0"/>
                        <a:t>Use the </a:t>
                      </a:r>
                      <a:r>
                        <a:rPr lang="en-US" sz="2400" dirty="0">
                          <a:solidFill>
                            <a:srgbClr val="7030A0"/>
                          </a:solidFill>
                        </a:rPr>
                        <a:t>most frequently occurring</a:t>
                      </a:r>
                      <a:r>
                        <a:rPr lang="en-US" sz="2400" baseline="0" dirty="0">
                          <a:solidFill>
                            <a:srgbClr val="7030A0"/>
                          </a:solidFill>
                        </a:rPr>
                        <a:t> inflections and affixes</a:t>
                      </a:r>
                      <a:r>
                        <a:rPr lang="en-US" sz="2400" baseline="0" dirty="0"/>
                        <a:t> (-ed, -s, re-, un-, pre-, -ful, -less) as a clue to meaning</a:t>
                      </a:r>
                      <a:endParaRPr lang="en-US" sz="2400" dirty="0"/>
                    </a:p>
                  </a:txBody>
                  <a:tcPr/>
                </a:tc>
                <a:extLst>
                  <a:ext uri="{0D108BD9-81ED-4DB2-BD59-A6C34878D82A}">
                    <a16:rowId xmlns:a16="http://schemas.microsoft.com/office/drawing/2014/main" val="10001"/>
                  </a:ext>
                </a:extLst>
              </a:tr>
              <a:tr h="370840">
                <a:tc>
                  <a:txBody>
                    <a:bodyPr/>
                    <a:lstStyle/>
                    <a:p>
                      <a:r>
                        <a:rPr lang="en-US" sz="2800" dirty="0"/>
                        <a:t>G 1</a:t>
                      </a:r>
                    </a:p>
                  </a:txBody>
                  <a:tcPr/>
                </a:tc>
                <a:tc>
                  <a:txBody>
                    <a:bodyPr/>
                    <a:lstStyle/>
                    <a:p>
                      <a:r>
                        <a:rPr lang="en-US" sz="2400" baseline="0" dirty="0"/>
                        <a:t>Identify </a:t>
                      </a:r>
                      <a:r>
                        <a:rPr lang="en-US" sz="2400" baseline="0" dirty="0">
                          <a:solidFill>
                            <a:srgbClr val="7030A0"/>
                          </a:solidFill>
                        </a:rPr>
                        <a:t>frequently occurring root words </a:t>
                      </a:r>
                      <a:r>
                        <a:rPr lang="en-US" sz="2400" baseline="0" dirty="0"/>
                        <a:t>and inflectional forms (e.g., </a:t>
                      </a:r>
                      <a:r>
                        <a:rPr lang="en-US" sz="2400" i="1" baseline="0" dirty="0"/>
                        <a:t>look, looks, looked, looking)</a:t>
                      </a:r>
                      <a:endParaRPr lang="en-US" sz="2400" dirty="0"/>
                    </a:p>
                  </a:txBody>
                  <a:tcPr/>
                </a:tc>
                <a:extLst>
                  <a:ext uri="{0D108BD9-81ED-4DB2-BD59-A6C34878D82A}">
                    <a16:rowId xmlns:a16="http://schemas.microsoft.com/office/drawing/2014/main" val="10002"/>
                  </a:ext>
                </a:extLst>
              </a:tr>
              <a:tr h="370840">
                <a:tc>
                  <a:txBody>
                    <a:bodyPr/>
                    <a:lstStyle/>
                    <a:p>
                      <a:r>
                        <a:rPr lang="en-US" sz="2800" dirty="0"/>
                        <a:t>G 2, 3</a:t>
                      </a:r>
                    </a:p>
                  </a:txBody>
                  <a:tcPr/>
                </a:tc>
                <a:tc>
                  <a:txBody>
                    <a:bodyPr/>
                    <a:lstStyle/>
                    <a:p>
                      <a:r>
                        <a:rPr lang="en-US" sz="2400" dirty="0"/>
                        <a:t>Determine meaning of new word formed when </a:t>
                      </a:r>
                      <a:r>
                        <a:rPr lang="en-US" sz="2400" dirty="0">
                          <a:solidFill>
                            <a:srgbClr val="7030A0"/>
                          </a:solidFill>
                        </a:rPr>
                        <a:t>known prefix/affix is added</a:t>
                      </a:r>
                      <a:r>
                        <a:rPr lang="en-US" sz="2400" dirty="0"/>
                        <a:t> (e.g., </a:t>
                      </a:r>
                      <a:r>
                        <a:rPr lang="en-US" sz="2400" i="1" dirty="0"/>
                        <a:t>happy/unhappy)</a:t>
                      </a:r>
                    </a:p>
                  </a:txBody>
                  <a:tcPr/>
                </a:tc>
                <a:extLst>
                  <a:ext uri="{0D108BD9-81ED-4DB2-BD59-A6C34878D82A}">
                    <a16:rowId xmlns:a16="http://schemas.microsoft.com/office/drawing/2014/main" val="10003"/>
                  </a:ext>
                </a:extLst>
              </a:tr>
              <a:tr h="370840">
                <a:tc>
                  <a:txBody>
                    <a:bodyPr/>
                    <a:lstStyle/>
                    <a:p>
                      <a:r>
                        <a:rPr lang="en-US" sz="2800" dirty="0"/>
                        <a:t>G 4, 5</a:t>
                      </a:r>
                    </a:p>
                  </a:txBody>
                  <a:tcPr/>
                </a:tc>
                <a:tc>
                  <a:txBody>
                    <a:bodyPr/>
                    <a:lstStyle/>
                    <a:p>
                      <a:r>
                        <a:rPr lang="en-US" sz="2400" dirty="0"/>
                        <a:t>Use common, grade-appropriate </a:t>
                      </a:r>
                      <a:r>
                        <a:rPr lang="en-US" sz="2400" dirty="0">
                          <a:solidFill>
                            <a:srgbClr val="7030A0"/>
                          </a:solidFill>
                        </a:rPr>
                        <a:t>Greek and  Latin affixes and roots</a:t>
                      </a:r>
                      <a:r>
                        <a:rPr lang="en-US" sz="2400" dirty="0"/>
                        <a:t> as clues to meaning (e.g., </a:t>
                      </a:r>
                      <a:r>
                        <a:rPr lang="en-US" sz="2400" i="1" dirty="0"/>
                        <a:t>telegraph, photograph, autograph)</a:t>
                      </a:r>
                      <a:endParaRPr lang="en-US" sz="2400" dirty="0"/>
                    </a:p>
                  </a:txBody>
                  <a:tcPr/>
                </a:tc>
                <a:extLst>
                  <a:ext uri="{0D108BD9-81ED-4DB2-BD59-A6C34878D82A}">
                    <a16:rowId xmlns:a16="http://schemas.microsoft.com/office/drawing/2014/main" val="10004"/>
                  </a:ext>
                </a:extLst>
              </a:tr>
            </a:tbl>
          </a:graphicData>
        </a:graphic>
      </p:graphicFrame>
      <p:sp>
        <p:nvSpPr>
          <p:cNvPr id="3" name="Footer Placeholder 2"/>
          <p:cNvSpPr>
            <a:spLocks noGrp="1"/>
          </p:cNvSpPr>
          <p:nvPr>
            <p:ph type="ftr" sz="quarter" idx="11"/>
          </p:nvPr>
        </p:nvSpPr>
        <p:spPr/>
        <p:txBody>
          <a:bodyPr/>
          <a:lstStyle/>
          <a:p>
            <a:r>
              <a:rPr lang="en-US" dirty="0"/>
              <a:t>© LPdF</a:t>
            </a:r>
          </a:p>
        </p:txBody>
      </p:sp>
      <p:sp>
        <p:nvSpPr>
          <p:cNvPr id="4" name="Slide Number Placeholder 3"/>
          <p:cNvSpPr>
            <a:spLocks noGrp="1"/>
          </p:cNvSpPr>
          <p:nvPr>
            <p:ph type="sldNum" sz="quarter" idx="12"/>
          </p:nvPr>
        </p:nvSpPr>
        <p:spPr/>
        <p:txBody>
          <a:bodyPr/>
          <a:lstStyle/>
          <a:p>
            <a:pPr>
              <a:defRPr/>
            </a:pPr>
            <a:fld id="{FFBCDCC1-03B1-46A2-9A8C-C40CE598E7E6}" type="slidenum">
              <a:rPr lang="en-US" altLang="zh-CN" smtClean="0">
                <a:solidFill>
                  <a:srgbClr val="FFFFFF">
                    <a:tint val="75000"/>
                  </a:srgbClr>
                </a:solidFill>
              </a:rPr>
              <a:pPr>
                <a:defRPr/>
              </a:pPr>
              <a:t>43</a:t>
            </a:fld>
            <a:endParaRPr lang="en-US" altLang="zh-CN" dirty="0">
              <a:solidFill>
                <a:srgbClr val="FFFFFF">
                  <a:tint val="75000"/>
                </a:srgbClr>
              </a:solidFill>
            </a:endParaRPr>
          </a:p>
        </p:txBody>
      </p:sp>
    </p:spTree>
    <p:extLst>
      <p:ext uri="{BB962C8B-B14F-4D97-AF65-F5344CB8AC3E}">
        <p14:creationId xmlns:p14="http://schemas.microsoft.com/office/powerpoint/2010/main" val="10312678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5562" y="381000"/>
            <a:ext cx="7886700" cy="1325563"/>
          </a:xfrm>
        </p:spPr>
        <p:txBody>
          <a:bodyPr>
            <a:normAutofit/>
          </a:bodyPr>
          <a:lstStyle/>
          <a:p>
            <a:pPr algn="l"/>
            <a:r>
              <a:rPr lang="en-US" dirty="0"/>
              <a:t>Word analysis defines interrelatedness among words </a:t>
            </a:r>
          </a:p>
        </p:txBody>
      </p:sp>
      <p:sp>
        <p:nvSpPr>
          <p:cNvPr id="3" name="Content Placeholder 2"/>
          <p:cNvSpPr>
            <a:spLocks noGrp="1"/>
          </p:cNvSpPr>
          <p:nvPr>
            <p:ph sz="half" idx="1"/>
          </p:nvPr>
        </p:nvSpPr>
        <p:spPr/>
        <p:txBody>
          <a:bodyPr/>
          <a:lstStyle/>
          <a:p>
            <a:r>
              <a:rPr lang="en-US" dirty="0"/>
              <a:t>Divide</a:t>
            </a:r>
          </a:p>
          <a:p>
            <a:r>
              <a:rPr lang="en-US" dirty="0"/>
              <a:t>Divided</a:t>
            </a:r>
          </a:p>
          <a:p>
            <a:r>
              <a:rPr lang="en-US" dirty="0"/>
              <a:t>Dividend</a:t>
            </a:r>
          </a:p>
          <a:p>
            <a:r>
              <a:rPr lang="en-US" dirty="0"/>
              <a:t>Dividers</a:t>
            </a:r>
          </a:p>
          <a:p>
            <a:r>
              <a:rPr lang="en-US" dirty="0"/>
              <a:t>Dividing</a:t>
            </a:r>
          </a:p>
        </p:txBody>
      </p:sp>
      <p:sp>
        <p:nvSpPr>
          <p:cNvPr id="5" name="Content Placeholder 4"/>
          <p:cNvSpPr>
            <a:spLocks noGrp="1"/>
          </p:cNvSpPr>
          <p:nvPr>
            <p:ph sz="half" idx="2"/>
          </p:nvPr>
        </p:nvSpPr>
        <p:spPr/>
        <p:txBody>
          <a:bodyPr/>
          <a:lstStyle/>
          <a:p>
            <a:r>
              <a:rPr lang="en-US" dirty="0"/>
              <a:t>Divisible</a:t>
            </a:r>
          </a:p>
          <a:p>
            <a:r>
              <a:rPr lang="en-US" dirty="0"/>
              <a:t>Division</a:t>
            </a:r>
          </a:p>
          <a:p>
            <a:r>
              <a:rPr lang="en-US" dirty="0"/>
              <a:t>Divisional</a:t>
            </a:r>
          </a:p>
          <a:p>
            <a:r>
              <a:rPr lang="en-US" dirty="0"/>
              <a:t>Divisor</a:t>
            </a:r>
          </a:p>
          <a:p>
            <a:endParaRPr lang="en-US" dirty="0"/>
          </a:p>
        </p:txBody>
      </p:sp>
      <p:sp>
        <p:nvSpPr>
          <p:cNvPr id="7" name="Footer Placeholder 6"/>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srgbClr val="465E9C"/>
                </a:solidFill>
                <a:effectLst/>
                <a:uLnTx/>
                <a:uFillTx/>
                <a:latin typeface="Corbel" panose="020B0503020204020204"/>
                <a:cs typeface="+mn-cs"/>
              </a:rPr>
              <a:t>© LPdF</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BCDCC1-03B1-46A2-9A8C-C40CE598E7E6}" type="slidenum">
              <a:rPr kumimoji="0" lang="en-US" altLang="zh-CN" sz="900" b="0" i="0" u="none" strike="noStrike" kern="1200" cap="none" spc="0" normalizeH="0" baseline="0" noProof="0" smtClean="0">
                <a:ln>
                  <a:noFill/>
                </a:ln>
                <a:solidFill>
                  <a:srgbClr val="465E9C"/>
                </a:solidFill>
                <a:effectLst/>
                <a:uLnTx/>
                <a:uFillTx/>
                <a:latin typeface="Corbel" panose="020B0503020204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altLang="zh-CN" sz="900" b="0" i="0" u="none" strike="noStrike" kern="1200" cap="none" spc="0" normalizeH="0" baseline="0" noProof="0" dirty="0">
              <a:ln>
                <a:noFill/>
              </a:ln>
              <a:solidFill>
                <a:srgbClr val="465E9C"/>
              </a:solidFill>
              <a:effectLst/>
              <a:uLnTx/>
              <a:uFillTx/>
              <a:latin typeface="Corbel" panose="020B0503020204020204"/>
              <a:cs typeface="+mn-cs"/>
            </a:endParaRPr>
          </a:p>
        </p:txBody>
      </p:sp>
      <p:pic>
        <p:nvPicPr>
          <p:cNvPr id="6" name="Picture 5"/>
          <p:cNvPicPr>
            <a:picLocks noChangeAspect="1"/>
          </p:cNvPicPr>
          <p:nvPr/>
        </p:nvPicPr>
        <p:blipFill>
          <a:blip r:embed="rId2"/>
          <a:stretch>
            <a:fillRect/>
          </a:stretch>
        </p:blipFill>
        <p:spPr>
          <a:xfrm>
            <a:off x="3236089" y="4191000"/>
            <a:ext cx="5316173" cy="1609483"/>
          </a:xfrm>
          <a:prstGeom prst="rect">
            <a:avLst/>
          </a:prstGeom>
        </p:spPr>
      </p:pic>
    </p:spTree>
    <p:extLst>
      <p:ext uri="{BB962C8B-B14F-4D97-AF65-F5344CB8AC3E}">
        <p14:creationId xmlns:p14="http://schemas.microsoft.com/office/powerpoint/2010/main" val="3349930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5023" y="817582"/>
            <a:ext cx="6965245" cy="2611418"/>
          </a:xfrm>
        </p:spPr>
        <p:style>
          <a:lnRef idx="3">
            <a:schemeClr val="lt1"/>
          </a:lnRef>
          <a:fillRef idx="1">
            <a:schemeClr val="accent4"/>
          </a:fillRef>
          <a:effectRef idx="1">
            <a:schemeClr val="accent4"/>
          </a:effectRef>
          <a:fontRef idx="minor">
            <a:schemeClr val="lt1"/>
          </a:fontRef>
        </p:style>
        <p:txBody>
          <a:bodyPr>
            <a:normAutofit/>
          </a:bodyPr>
          <a:lstStyle/>
          <a:p>
            <a:r>
              <a:rPr lang="en-US" dirty="0">
                <a:latin typeface="Calibri" panose="020F0502020204030204" pitchFamily="34" charset="0"/>
              </a:rPr>
              <a:t>Activity </a:t>
            </a:r>
            <a:br>
              <a:rPr lang="en-US" dirty="0">
                <a:latin typeface="Calibri" panose="020F0502020204030204" pitchFamily="34" charset="0"/>
              </a:rPr>
            </a:br>
            <a:r>
              <a:rPr lang="en-US" dirty="0">
                <a:latin typeface="Calibri" panose="020F0502020204030204" pitchFamily="34" charset="0"/>
              </a:rPr>
              <a:t>What affixes should you address in intervention?</a:t>
            </a:r>
          </a:p>
        </p:txBody>
      </p:sp>
      <p:sp>
        <p:nvSpPr>
          <p:cNvPr id="3" name="Content Placeholder 2"/>
          <p:cNvSpPr>
            <a:spLocks noGrp="1"/>
          </p:cNvSpPr>
          <p:nvPr>
            <p:ph idx="1"/>
          </p:nvPr>
        </p:nvSpPr>
        <p:spPr>
          <a:xfrm>
            <a:off x="1463040" y="4149079"/>
            <a:ext cx="6196405" cy="1573989"/>
          </a:xfrm>
        </p:spPr>
        <p:txBody>
          <a:bodyPr/>
          <a:lstStyle/>
          <a:p>
            <a:endParaRPr lang="en-US" dirty="0"/>
          </a:p>
          <a:p>
            <a:endParaRPr lang="en-US" dirty="0"/>
          </a:p>
        </p:txBody>
      </p:sp>
      <p:sp>
        <p:nvSpPr>
          <p:cNvPr id="4" name="Footer Placeholder 3"/>
          <p:cNvSpPr>
            <a:spLocks noGrp="1"/>
          </p:cNvSpPr>
          <p:nvPr>
            <p:ph type="ftr" sz="quarter" idx="11"/>
          </p:nvPr>
        </p:nvSpPr>
        <p:spPr/>
        <p:txBody>
          <a:bodyPr/>
          <a:lstStyle/>
          <a:p>
            <a:pPr>
              <a:defRPr/>
            </a:pPr>
            <a:r>
              <a:rPr lang="en-US" altLang="zh-CN" dirty="0">
                <a:solidFill>
                  <a:srgbClr val="465E9C"/>
                </a:solidFill>
              </a:rPr>
              <a:t>© LPdF</a:t>
            </a:r>
          </a:p>
        </p:txBody>
      </p:sp>
      <p:sp>
        <p:nvSpPr>
          <p:cNvPr id="5" name="Slide Number Placeholder 4"/>
          <p:cNvSpPr>
            <a:spLocks noGrp="1"/>
          </p:cNvSpPr>
          <p:nvPr>
            <p:ph type="sldNum" sz="quarter" idx="12"/>
          </p:nvPr>
        </p:nvSpPr>
        <p:spPr/>
        <p:txBody>
          <a:bodyPr/>
          <a:lstStyle/>
          <a:p>
            <a:pPr>
              <a:defRPr/>
            </a:pPr>
            <a:fld id="{FFBCDCC1-03B1-46A2-9A8C-C40CE598E7E6}" type="slidenum">
              <a:rPr lang="en-US" altLang="zh-CN" smtClean="0">
                <a:solidFill>
                  <a:srgbClr val="465E9C"/>
                </a:solidFill>
              </a:rPr>
              <a:pPr>
                <a:defRPr/>
              </a:pPr>
              <a:t>45</a:t>
            </a:fld>
            <a:endParaRPr lang="en-US" altLang="zh-CN" dirty="0">
              <a:solidFill>
                <a:srgbClr val="465E9C"/>
              </a:solidFill>
            </a:endParaRPr>
          </a:p>
        </p:txBody>
      </p:sp>
    </p:spTree>
    <p:extLst>
      <p:ext uri="{BB962C8B-B14F-4D97-AF65-F5344CB8AC3E}">
        <p14:creationId xmlns:p14="http://schemas.microsoft.com/office/powerpoint/2010/main" val="36126384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3" y="11023"/>
            <a:ext cx="8229600" cy="1200329"/>
          </a:xfrm>
        </p:spPr>
        <p:txBody>
          <a:bodyPr>
            <a:noAutofit/>
          </a:bodyPr>
          <a:lstStyle/>
          <a:p>
            <a:r>
              <a:rPr lang="en-US" dirty="0">
                <a:solidFill>
                  <a:schemeClr val="tx1"/>
                </a:solidFill>
                <a:latin typeface="Calibri" panose="020F0502020204030204" pitchFamily="34" charset="0"/>
              </a:rPr>
              <a:t>Explore word relationships</a:t>
            </a:r>
          </a:p>
        </p:txBody>
      </p:sp>
      <p:graphicFrame>
        <p:nvGraphicFramePr>
          <p:cNvPr id="5" name="Content Placeholder 4"/>
          <p:cNvGraphicFramePr>
            <a:graphicFrameLocks noGrp="1"/>
          </p:cNvGraphicFramePr>
          <p:nvPr>
            <p:ph idx="1"/>
            <p:extLst/>
          </p:nvPr>
        </p:nvGraphicFramePr>
        <p:xfrm>
          <a:off x="304800" y="1828800"/>
          <a:ext cx="8229600" cy="4693920"/>
        </p:xfrm>
        <a:graphic>
          <a:graphicData uri="http://schemas.openxmlformats.org/drawingml/2006/table">
            <a:tbl>
              <a:tblPr firstRow="1" bandRow="1">
                <a:tableStyleId>{5C22544A-7EE6-4342-B048-85BDC9FD1C3A}</a:tableStyleId>
              </a:tblPr>
              <a:tblGrid>
                <a:gridCol w="1055687">
                  <a:extLst>
                    <a:ext uri="{9D8B030D-6E8A-4147-A177-3AD203B41FA5}">
                      <a16:colId xmlns:a16="http://schemas.microsoft.com/office/drawing/2014/main" val="20000"/>
                    </a:ext>
                  </a:extLst>
                </a:gridCol>
                <a:gridCol w="7173913">
                  <a:extLst>
                    <a:ext uri="{9D8B030D-6E8A-4147-A177-3AD203B41FA5}">
                      <a16:colId xmlns:a16="http://schemas.microsoft.com/office/drawing/2014/main" val="20001"/>
                    </a:ext>
                  </a:extLst>
                </a:gridCol>
              </a:tblGrid>
              <a:tr h="370840">
                <a:tc>
                  <a:txBody>
                    <a:bodyPr/>
                    <a:lstStyle/>
                    <a:p>
                      <a:endParaRPr lang="en-US" dirty="0"/>
                    </a:p>
                  </a:txBody>
                  <a:tcPr/>
                </a:tc>
                <a:tc>
                  <a:txBody>
                    <a:bodyPr/>
                    <a:lstStyle/>
                    <a:p>
                      <a:r>
                        <a:rPr lang="en-US" sz="2800" dirty="0"/>
                        <a:t>Categories and attributes</a:t>
                      </a:r>
                    </a:p>
                  </a:txBody>
                  <a:tcPr/>
                </a:tc>
                <a:extLst>
                  <a:ext uri="{0D108BD9-81ED-4DB2-BD59-A6C34878D82A}">
                    <a16:rowId xmlns:a16="http://schemas.microsoft.com/office/drawing/2014/main" val="10000"/>
                  </a:ext>
                </a:extLst>
              </a:tr>
              <a:tr h="370840">
                <a:tc>
                  <a:txBody>
                    <a:bodyPr/>
                    <a:lstStyle/>
                    <a:p>
                      <a:r>
                        <a:rPr lang="en-US" sz="3200" dirty="0"/>
                        <a:t>K, G1 </a:t>
                      </a:r>
                    </a:p>
                  </a:txBody>
                  <a:tcPr/>
                </a:tc>
                <a:tc>
                  <a:txBody>
                    <a:bodyPr/>
                    <a:lstStyle/>
                    <a:p>
                      <a:r>
                        <a:rPr lang="en-US" sz="3200" dirty="0"/>
                        <a:t>Sort common objects into </a:t>
                      </a:r>
                      <a:r>
                        <a:rPr lang="en-US" sz="3200" dirty="0">
                          <a:solidFill>
                            <a:srgbClr val="7030A0"/>
                          </a:solidFill>
                        </a:rPr>
                        <a:t>categories</a:t>
                      </a:r>
                    </a:p>
                  </a:txBody>
                  <a:tcPr/>
                </a:tc>
                <a:extLst>
                  <a:ext uri="{0D108BD9-81ED-4DB2-BD59-A6C34878D82A}">
                    <a16:rowId xmlns:a16="http://schemas.microsoft.com/office/drawing/2014/main" val="10001"/>
                  </a:ext>
                </a:extLst>
              </a:tr>
              <a:tr h="370840">
                <a:tc>
                  <a:txBody>
                    <a:bodyPr/>
                    <a:lstStyle/>
                    <a:p>
                      <a:r>
                        <a:rPr lang="en-US" sz="3200" dirty="0"/>
                        <a:t>K</a:t>
                      </a:r>
                    </a:p>
                  </a:txBody>
                  <a:tcPr/>
                </a:tc>
                <a:tc>
                  <a:txBody>
                    <a:bodyPr/>
                    <a:lstStyle/>
                    <a:p>
                      <a:r>
                        <a:rPr lang="en-US" sz="3200" dirty="0"/>
                        <a:t>Understand frequently occurring verbs and adjectives by relating them to their </a:t>
                      </a:r>
                      <a:r>
                        <a:rPr lang="en-US" sz="3200" dirty="0">
                          <a:solidFill>
                            <a:srgbClr val="7030A0"/>
                          </a:solidFill>
                        </a:rPr>
                        <a:t>antonyms</a:t>
                      </a:r>
                    </a:p>
                  </a:txBody>
                  <a:tcPr/>
                </a:tc>
                <a:extLst>
                  <a:ext uri="{0D108BD9-81ED-4DB2-BD59-A6C34878D82A}">
                    <a16:rowId xmlns:a16="http://schemas.microsoft.com/office/drawing/2014/main" val="10002"/>
                  </a:ext>
                </a:extLst>
              </a:tr>
              <a:tr h="370840">
                <a:tc>
                  <a:txBody>
                    <a:bodyPr/>
                    <a:lstStyle/>
                    <a:p>
                      <a:r>
                        <a:rPr lang="en-US" sz="3200" dirty="0"/>
                        <a:t>G 1</a:t>
                      </a:r>
                    </a:p>
                  </a:txBody>
                  <a:tcPr/>
                </a:tc>
                <a:tc>
                  <a:txBody>
                    <a:bodyPr/>
                    <a:lstStyle/>
                    <a:p>
                      <a:r>
                        <a:rPr lang="en-US" sz="3200" dirty="0"/>
                        <a:t>Define words by </a:t>
                      </a:r>
                      <a:r>
                        <a:rPr lang="en-US" sz="3200" dirty="0">
                          <a:solidFill>
                            <a:srgbClr val="7030A0"/>
                          </a:solidFill>
                        </a:rPr>
                        <a:t>categor</a:t>
                      </a:r>
                      <a:r>
                        <a:rPr lang="en-US" sz="3200" dirty="0"/>
                        <a:t>y and one or more </a:t>
                      </a:r>
                      <a:r>
                        <a:rPr lang="en-US" sz="3200" dirty="0">
                          <a:solidFill>
                            <a:srgbClr val="7030A0"/>
                          </a:solidFill>
                        </a:rPr>
                        <a:t>key attributes </a:t>
                      </a:r>
                      <a:r>
                        <a:rPr lang="en-US" sz="3200" dirty="0"/>
                        <a:t>(e.g., </a:t>
                      </a:r>
                      <a:r>
                        <a:rPr lang="en-US" sz="3200" i="1" dirty="0"/>
                        <a:t>a duck is a bird that swims)</a:t>
                      </a:r>
                      <a:endParaRPr lang="en-US" sz="3200" dirty="0"/>
                    </a:p>
                  </a:txBody>
                  <a:tcPr/>
                </a:tc>
                <a:extLst>
                  <a:ext uri="{0D108BD9-81ED-4DB2-BD59-A6C34878D82A}">
                    <a16:rowId xmlns:a16="http://schemas.microsoft.com/office/drawing/2014/main" val="10003"/>
                  </a:ext>
                </a:extLst>
              </a:tr>
            </a:tbl>
          </a:graphicData>
        </a:graphic>
      </p:graphicFrame>
      <p:sp>
        <p:nvSpPr>
          <p:cNvPr id="3" name="Footer Placeholder 2"/>
          <p:cNvSpPr>
            <a:spLocks noGrp="1"/>
          </p:cNvSpPr>
          <p:nvPr>
            <p:ph type="ftr" sz="quarter" idx="11"/>
          </p:nvPr>
        </p:nvSpPr>
        <p:spPr/>
        <p:txBody>
          <a:bodyPr/>
          <a:lstStyle/>
          <a:p>
            <a:r>
              <a:rPr lang="en-US" dirty="0"/>
              <a:t>© LPdF</a:t>
            </a:r>
          </a:p>
        </p:txBody>
      </p:sp>
      <p:sp>
        <p:nvSpPr>
          <p:cNvPr id="4" name="Slide Number Placeholder 3"/>
          <p:cNvSpPr>
            <a:spLocks noGrp="1"/>
          </p:cNvSpPr>
          <p:nvPr>
            <p:ph type="sldNum" sz="quarter" idx="12"/>
          </p:nvPr>
        </p:nvSpPr>
        <p:spPr/>
        <p:txBody>
          <a:bodyPr/>
          <a:lstStyle/>
          <a:p>
            <a:pPr>
              <a:defRPr/>
            </a:pPr>
            <a:fld id="{FFBCDCC1-03B1-46A2-9A8C-C40CE598E7E6}" type="slidenum">
              <a:rPr lang="en-US" altLang="zh-CN" smtClean="0">
                <a:solidFill>
                  <a:srgbClr val="FFFFFF">
                    <a:tint val="75000"/>
                  </a:srgbClr>
                </a:solidFill>
              </a:rPr>
              <a:pPr>
                <a:defRPr/>
              </a:pPr>
              <a:t>46</a:t>
            </a:fld>
            <a:endParaRPr lang="en-US" altLang="zh-CN" dirty="0">
              <a:solidFill>
                <a:srgbClr val="FFFFFF">
                  <a:tint val="75000"/>
                </a:srgbClr>
              </a:solidFill>
            </a:endParaRPr>
          </a:p>
        </p:txBody>
      </p:sp>
    </p:spTree>
    <p:extLst>
      <p:ext uri="{BB962C8B-B14F-4D97-AF65-F5344CB8AC3E}">
        <p14:creationId xmlns:p14="http://schemas.microsoft.com/office/powerpoint/2010/main" val="8295199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a:latin typeface="Tahoma" panose="020B0604030504040204" pitchFamily="34" charset="0"/>
                <a:ea typeface="Tahoma" panose="020B0604030504040204" pitchFamily="34" charset="0"/>
                <a:cs typeface="Tahoma" panose="020B0604030504040204" pitchFamily="34" charset="0"/>
              </a:rPr>
              <a:t>Categories found in a Grade 2 text</a:t>
            </a:r>
          </a:p>
        </p:txBody>
      </p:sp>
      <p:sp>
        <p:nvSpPr>
          <p:cNvPr id="3" name="Content Placeholder 2"/>
          <p:cNvSpPr>
            <a:spLocks noGrp="1"/>
          </p:cNvSpPr>
          <p:nvPr>
            <p:ph sz="half" idx="1"/>
          </p:nvPr>
        </p:nvSpPr>
        <p:spPr/>
        <p:txBody>
          <a:bodyPr/>
          <a:lstStyle/>
          <a:p>
            <a:r>
              <a:rPr lang="en-US" dirty="0"/>
              <a:t>Food</a:t>
            </a:r>
          </a:p>
          <a:p>
            <a:r>
              <a:rPr lang="en-US" dirty="0"/>
              <a:t>Sea animals</a:t>
            </a:r>
          </a:p>
          <a:p>
            <a:r>
              <a:rPr lang="en-US" dirty="0"/>
              <a:t>Colors</a:t>
            </a:r>
          </a:p>
          <a:p>
            <a:r>
              <a:rPr lang="en-US" dirty="0"/>
              <a:t>Occupations</a:t>
            </a:r>
          </a:p>
          <a:p>
            <a:r>
              <a:rPr lang="en-US" dirty="0"/>
              <a:t>Farm animals</a:t>
            </a:r>
          </a:p>
          <a:p>
            <a:endParaRPr lang="en-US" dirty="0"/>
          </a:p>
        </p:txBody>
      </p:sp>
      <p:sp>
        <p:nvSpPr>
          <p:cNvPr id="6" name="Content Placeholder 5"/>
          <p:cNvSpPr>
            <a:spLocks noGrp="1"/>
          </p:cNvSpPr>
          <p:nvPr>
            <p:ph sz="half" idx="2"/>
          </p:nvPr>
        </p:nvSpPr>
        <p:spPr/>
        <p:txBody>
          <a:bodyPr/>
          <a:lstStyle/>
          <a:p>
            <a:r>
              <a:rPr lang="en-US" dirty="0"/>
              <a:t>Continents</a:t>
            </a:r>
          </a:p>
          <a:p>
            <a:r>
              <a:rPr lang="en-US" dirty="0"/>
              <a:t>Hobbies</a:t>
            </a:r>
          </a:p>
          <a:p>
            <a:r>
              <a:rPr lang="en-US" dirty="0"/>
              <a:t>Seasons</a:t>
            </a:r>
          </a:p>
          <a:p>
            <a:r>
              <a:rPr lang="en-US" dirty="0"/>
              <a:t>Pets</a:t>
            </a:r>
          </a:p>
        </p:txBody>
      </p:sp>
      <p:sp>
        <p:nvSpPr>
          <p:cNvPr id="4" name="Footer Placeholder 3"/>
          <p:cNvSpPr>
            <a:spLocks noGrp="1"/>
          </p:cNvSpPr>
          <p:nvPr>
            <p:ph type="ftr" sz="quarter" idx="11"/>
          </p:nvPr>
        </p:nvSpPr>
        <p:spPr/>
        <p:txBody>
          <a:bodyPr/>
          <a:lstStyle/>
          <a:p>
            <a:pPr>
              <a:defRPr/>
            </a:pPr>
            <a:r>
              <a:rPr lang="en-US" altLang="zh-CN" dirty="0">
                <a:solidFill>
                  <a:srgbClr val="465E9C"/>
                </a:solidFill>
              </a:rPr>
              <a:t>© LPdF</a:t>
            </a:r>
          </a:p>
        </p:txBody>
      </p:sp>
      <p:sp>
        <p:nvSpPr>
          <p:cNvPr id="5" name="Slide Number Placeholder 4"/>
          <p:cNvSpPr>
            <a:spLocks noGrp="1"/>
          </p:cNvSpPr>
          <p:nvPr>
            <p:ph type="sldNum" sz="quarter" idx="12"/>
          </p:nvPr>
        </p:nvSpPr>
        <p:spPr/>
        <p:txBody>
          <a:bodyPr/>
          <a:lstStyle/>
          <a:p>
            <a:pPr>
              <a:defRPr/>
            </a:pPr>
            <a:fld id="{FFBCDCC1-03B1-46A2-9A8C-C40CE598E7E6}" type="slidenum">
              <a:rPr lang="en-US" altLang="zh-CN" smtClean="0">
                <a:solidFill>
                  <a:srgbClr val="465E9C"/>
                </a:solidFill>
              </a:rPr>
              <a:pPr>
                <a:defRPr/>
              </a:pPr>
              <a:t>47</a:t>
            </a:fld>
            <a:endParaRPr lang="en-US" altLang="zh-CN" dirty="0">
              <a:solidFill>
                <a:srgbClr val="465E9C"/>
              </a:solidFill>
            </a:endParaRPr>
          </a:p>
        </p:txBody>
      </p:sp>
    </p:spTree>
    <p:extLst>
      <p:ext uri="{BB962C8B-B14F-4D97-AF65-F5344CB8AC3E}">
        <p14:creationId xmlns:p14="http://schemas.microsoft.com/office/powerpoint/2010/main" val="36669467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5023" y="817582"/>
            <a:ext cx="6965245" cy="3830618"/>
          </a:xfrm>
        </p:spPr>
        <p:style>
          <a:lnRef idx="3">
            <a:schemeClr val="lt1"/>
          </a:lnRef>
          <a:fillRef idx="1">
            <a:schemeClr val="accent4"/>
          </a:fillRef>
          <a:effectRef idx="1">
            <a:schemeClr val="accent4"/>
          </a:effectRef>
          <a:fontRef idx="minor">
            <a:schemeClr val="lt1"/>
          </a:fontRef>
        </p:style>
        <p:txBody>
          <a:bodyPr>
            <a:normAutofit/>
          </a:bodyPr>
          <a:lstStyle/>
          <a:p>
            <a:r>
              <a:rPr lang="en-US" dirty="0">
                <a:latin typeface="Calibri" panose="020F0502020204030204" pitchFamily="34" charset="0"/>
              </a:rPr>
              <a:t>Activity:  Categories</a:t>
            </a:r>
            <a:br>
              <a:rPr lang="en-US" dirty="0">
                <a:latin typeface="Calibri" panose="020F0502020204030204" pitchFamily="34" charset="0"/>
              </a:rPr>
            </a:br>
            <a:br>
              <a:rPr lang="en-US" dirty="0">
                <a:latin typeface="Calibri" panose="020F0502020204030204" pitchFamily="34" charset="0"/>
              </a:rPr>
            </a:br>
            <a:r>
              <a:rPr lang="en-US" dirty="0">
                <a:latin typeface="Calibri" panose="020F0502020204030204" pitchFamily="34" charset="0"/>
              </a:rPr>
              <a:t>How would you support students’ ability to master categories such as sea animals?  Continents?</a:t>
            </a:r>
          </a:p>
        </p:txBody>
      </p:sp>
      <p:sp>
        <p:nvSpPr>
          <p:cNvPr id="3" name="Content Placeholder 2"/>
          <p:cNvSpPr>
            <a:spLocks noGrp="1"/>
          </p:cNvSpPr>
          <p:nvPr>
            <p:ph idx="1"/>
          </p:nvPr>
        </p:nvSpPr>
        <p:spPr>
          <a:xfrm>
            <a:off x="1463040" y="4149079"/>
            <a:ext cx="6196405" cy="1573989"/>
          </a:xfrm>
        </p:spPr>
        <p:txBody>
          <a:bodyPr/>
          <a:lstStyle/>
          <a:p>
            <a:endParaRPr lang="en-US" dirty="0"/>
          </a:p>
          <a:p>
            <a:endParaRPr lang="en-US" dirty="0"/>
          </a:p>
        </p:txBody>
      </p:sp>
      <p:sp>
        <p:nvSpPr>
          <p:cNvPr id="4" name="Footer Placeholder 3"/>
          <p:cNvSpPr>
            <a:spLocks noGrp="1"/>
          </p:cNvSpPr>
          <p:nvPr>
            <p:ph type="ftr" sz="quarter" idx="11"/>
          </p:nvPr>
        </p:nvSpPr>
        <p:spPr/>
        <p:txBody>
          <a:bodyPr/>
          <a:lstStyle/>
          <a:p>
            <a:pPr>
              <a:defRPr/>
            </a:pPr>
            <a:r>
              <a:rPr lang="en-US" altLang="zh-CN" dirty="0">
                <a:solidFill>
                  <a:srgbClr val="465E9C"/>
                </a:solidFill>
              </a:rPr>
              <a:t>© LPdF</a:t>
            </a:r>
          </a:p>
        </p:txBody>
      </p:sp>
      <p:sp>
        <p:nvSpPr>
          <p:cNvPr id="5" name="Slide Number Placeholder 4"/>
          <p:cNvSpPr>
            <a:spLocks noGrp="1"/>
          </p:cNvSpPr>
          <p:nvPr>
            <p:ph type="sldNum" sz="quarter" idx="12"/>
          </p:nvPr>
        </p:nvSpPr>
        <p:spPr/>
        <p:txBody>
          <a:bodyPr/>
          <a:lstStyle/>
          <a:p>
            <a:pPr>
              <a:defRPr/>
            </a:pPr>
            <a:fld id="{FFBCDCC1-03B1-46A2-9A8C-C40CE598E7E6}" type="slidenum">
              <a:rPr lang="en-US" altLang="zh-CN" smtClean="0">
                <a:solidFill>
                  <a:srgbClr val="465E9C"/>
                </a:solidFill>
              </a:rPr>
              <a:pPr>
                <a:defRPr/>
              </a:pPr>
              <a:t>48</a:t>
            </a:fld>
            <a:endParaRPr lang="en-US" altLang="zh-CN" dirty="0">
              <a:solidFill>
                <a:srgbClr val="465E9C"/>
              </a:solidFill>
            </a:endParaRPr>
          </a:p>
        </p:txBody>
      </p:sp>
    </p:spTree>
    <p:extLst>
      <p:ext uri="{BB962C8B-B14F-4D97-AF65-F5344CB8AC3E}">
        <p14:creationId xmlns:p14="http://schemas.microsoft.com/office/powerpoint/2010/main" val="15612239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3" y="11023"/>
            <a:ext cx="8229600" cy="1200329"/>
          </a:xfrm>
        </p:spPr>
        <p:txBody>
          <a:bodyPr>
            <a:normAutofit/>
          </a:bodyPr>
          <a:lstStyle/>
          <a:p>
            <a:r>
              <a:rPr lang="en-US" dirty="0">
                <a:solidFill>
                  <a:schemeClr val="tx1"/>
                </a:solidFill>
                <a:latin typeface="Calibri" panose="020F0502020204030204" pitchFamily="34" charset="0"/>
              </a:rPr>
              <a:t>Nuances of meaning</a:t>
            </a:r>
          </a:p>
        </p:txBody>
      </p:sp>
      <p:graphicFrame>
        <p:nvGraphicFramePr>
          <p:cNvPr id="5" name="Content Placeholder 4"/>
          <p:cNvGraphicFramePr>
            <a:graphicFrameLocks noGrp="1"/>
          </p:cNvGraphicFramePr>
          <p:nvPr>
            <p:ph idx="1"/>
            <p:extLst/>
          </p:nvPr>
        </p:nvGraphicFramePr>
        <p:xfrm>
          <a:off x="381000" y="1600200"/>
          <a:ext cx="8229600" cy="3810000"/>
        </p:xfrm>
        <a:graphic>
          <a:graphicData uri="http://schemas.openxmlformats.org/drawingml/2006/table">
            <a:tbl>
              <a:tblPr firstRow="1" bandRow="1">
                <a:tableStyleId>{5C22544A-7EE6-4342-B048-85BDC9FD1C3A}</a:tableStyleId>
              </a:tblPr>
              <a:tblGrid>
                <a:gridCol w="1079351">
                  <a:extLst>
                    <a:ext uri="{9D8B030D-6E8A-4147-A177-3AD203B41FA5}">
                      <a16:colId xmlns:a16="http://schemas.microsoft.com/office/drawing/2014/main" val="20000"/>
                    </a:ext>
                  </a:extLst>
                </a:gridCol>
                <a:gridCol w="7150249">
                  <a:extLst>
                    <a:ext uri="{9D8B030D-6E8A-4147-A177-3AD203B41FA5}">
                      <a16:colId xmlns:a16="http://schemas.microsoft.com/office/drawing/2014/main" val="20001"/>
                    </a:ext>
                  </a:extLst>
                </a:gridCol>
              </a:tblGrid>
              <a:tr h="370840">
                <a:tc>
                  <a:txBody>
                    <a:bodyPr/>
                    <a:lstStyle/>
                    <a:p>
                      <a:endParaRPr lang="en-US" sz="2800" dirty="0"/>
                    </a:p>
                  </a:txBody>
                  <a:tcPr/>
                </a:tc>
                <a:tc>
                  <a:txBody>
                    <a:bodyPr/>
                    <a:lstStyle/>
                    <a:p>
                      <a:r>
                        <a:rPr lang="en-US" sz="2800" dirty="0"/>
                        <a:t>Nuances</a:t>
                      </a:r>
                      <a:r>
                        <a:rPr lang="en-US" sz="2800" baseline="0" dirty="0"/>
                        <a:t> of meaning</a:t>
                      </a:r>
                      <a:endParaRPr lang="en-US" sz="2800" dirty="0"/>
                    </a:p>
                  </a:txBody>
                  <a:tcPr/>
                </a:tc>
                <a:extLst>
                  <a:ext uri="{0D108BD9-81ED-4DB2-BD59-A6C34878D82A}">
                    <a16:rowId xmlns:a16="http://schemas.microsoft.com/office/drawing/2014/main" val="10000"/>
                  </a:ext>
                </a:extLst>
              </a:tr>
              <a:tr h="370840">
                <a:tc>
                  <a:txBody>
                    <a:bodyPr/>
                    <a:lstStyle/>
                    <a:p>
                      <a:r>
                        <a:rPr lang="en-US" sz="2400" dirty="0"/>
                        <a:t>G 3</a:t>
                      </a:r>
                    </a:p>
                  </a:txBody>
                  <a:tcPr/>
                </a:tc>
                <a:tc>
                  <a:txBody>
                    <a:bodyPr/>
                    <a:lstStyle/>
                    <a:p>
                      <a:r>
                        <a:rPr lang="en-US" sz="2400" dirty="0"/>
                        <a:t>Distinguish</a:t>
                      </a:r>
                      <a:r>
                        <a:rPr lang="en-US" sz="2400" baseline="0" dirty="0"/>
                        <a:t> </a:t>
                      </a:r>
                      <a:r>
                        <a:rPr lang="en-US" sz="2400" baseline="0" dirty="0">
                          <a:solidFill>
                            <a:srgbClr val="7030A0"/>
                          </a:solidFill>
                        </a:rPr>
                        <a:t>literal and nonliteral</a:t>
                      </a:r>
                      <a:r>
                        <a:rPr lang="en-US" sz="2400" baseline="0" dirty="0"/>
                        <a:t> meanings of words and phrases (e.g., </a:t>
                      </a:r>
                      <a:r>
                        <a:rPr lang="en-US" sz="2400" i="1" baseline="0" dirty="0"/>
                        <a:t>take steps)</a:t>
                      </a:r>
                      <a:endParaRPr lang="en-US" sz="2400" dirty="0"/>
                    </a:p>
                  </a:txBody>
                  <a:tcPr/>
                </a:tc>
                <a:extLst>
                  <a:ext uri="{0D108BD9-81ED-4DB2-BD59-A6C34878D82A}">
                    <a16:rowId xmlns:a16="http://schemas.microsoft.com/office/drawing/2014/main" val="10001"/>
                  </a:ext>
                </a:extLst>
              </a:tr>
              <a:tr h="370840">
                <a:tc>
                  <a:txBody>
                    <a:bodyPr/>
                    <a:lstStyle/>
                    <a:p>
                      <a:r>
                        <a:rPr lang="en-US" sz="2400" dirty="0"/>
                        <a:t>G 4</a:t>
                      </a:r>
                    </a:p>
                  </a:txBody>
                  <a:tcPr/>
                </a:tc>
                <a:tc>
                  <a:txBody>
                    <a:bodyPr/>
                    <a:lstStyle/>
                    <a:p>
                      <a:r>
                        <a:rPr lang="en-US" sz="2400" dirty="0"/>
                        <a:t>Explain meaning of </a:t>
                      </a:r>
                      <a:r>
                        <a:rPr lang="en-US" sz="2400" dirty="0">
                          <a:solidFill>
                            <a:srgbClr val="7030A0"/>
                          </a:solidFill>
                        </a:rPr>
                        <a:t>simple similes and metaphors </a:t>
                      </a:r>
                      <a:r>
                        <a:rPr lang="en-US" sz="2400" dirty="0"/>
                        <a:t>(e.g., </a:t>
                      </a:r>
                      <a:r>
                        <a:rPr lang="en-US" sz="2400" i="1" dirty="0"/>
                        <a:t>pretty as a picture)</a:t>
                      </a:r>
                    </a:p>
                  </a:txBody>
                  <a:tcPr/>
                </a:tc>
                <a:extLst>
                  <a:ext uri="{0D108BD9-81ED-4DB2-BD59-A6C34878D82A}">
                    <a16:rowId xmlns:a16="http://schemas.microsoft.com/office/drawing/2014/main" val="10002"/>
                  </a:ext>
                </a:extLst>
              </a:tr>
              <a:tr h="370840">
                <a:tc>
                  <a:txBody>
                    <a:bodyPr/>
                    <a:lstStyle/>
                    <a:p>
                      <a:r>
                        <a:rPr lang="en-US" sz="2400" dirty="0"/>
                        <a:t>G 4, 5</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i="0" dirty="0"/>
                        <a:t>Explain</a:t>
                      </a:r>
                      <a:r>
                        <a:rPr lang="en-US" sz="2400" i="0" baseline="0" dirty="0"/>
                        <a:t> meaning of </a:t>
                      </a:r>
                      <a:r>
                        <a:rPr lang="en-US" sz="2400" i="0" baseline="0" dirty="0">
                          <a:solidFill>
                            <a:srgbClr val="7030A0"/>
                          </a:solidFill>
                        </a:rPr>
                        <a:t>common idioms, adages, and proverbs</a:t>
                      </a:r>
                      <a:endParaRPr lang="en-US" sz="2400" i="0" dirty="0">
                        <a:solidFill>
                          <a:srgbClr val="7030A0"/>
                        </a:solidFill>
                      </a:endParaRPr>
                    </a:p>
                  </a:txBody>
                  <a:tcPr/>
                </a:tc>
                <a:extLst>
                  <a:ext uri="{0D108BD9-81ED-4DB2-BD59-A6C34878D82A}">
                    <a16:rowId xmlns:a16="http://schemas.microsoft.com/office/drawing/2014/main" val="10003"/>
                  </a:ext>
                </a:extLst>
              </a:tr>
              <a:tr h="370840">
                <a:tc>
                  <a:txBody>
                    <a:bodyPr/>
                    <a:lstStyle/>
                    <a:p>
                      <a:r>
                        <a:rPr lang="en-US" sz="2400" dirty="0"/>
                        <a:t>G 5</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t>Use </a:t>
                      </a:r>
                      <a:r>
                        <a:rPr lang="en-US" sz="2400" dirty="0">
                          <a:solidFill>
                            <a:srgbClr val="7030A0"/>
                          </a:solidFill>
                        </a:rPr>
                        <a:t>relationship between w</a:t>
                      </a:r>
                      <a:r>
                        <a:rPr lang="en-US" sz="2400" dirty="0"/>
                        <a:t>ords (synonyms, antonyms, homographs)</a:t>
                      </a:r>
                      <a:r>
                        <a:rPr lang="en-US" sz="2400" baseline="0" dirty="0"/>
                        <a:t> to understand words </a:t>
                      </a:r>
                      <a:endParaRPr lang="en-US" sz="2400" dirty="0"/>
                    </a:p>
                  </a:txBody>
                  <a:tcPr/>
                </a:tc>
                <a:extLst>
                  <a:ext uri="{0D108BD9-81ED-4DB2-BD59-A6C34878D82A}">
                    <a16:rowId xmlns:a16="http://schemas.microsoft.com/office/drawing/2014/main" val="10004"/>
                  </a:ext>
                </a:extLst>
              </a:tr>
            </a:tbl>
          </a:graphicData>
        </a:graphic>
      </p:graphicFrame>
      <p:sp>
        <p:nvSpPr>
          <p:cNvPr id="3" name="Footer Placeholder 2"/>
          <p:cNvSpPr>
            <a:spLocks noGrp="1"/>
          </p:cNvSpPr>
          <p:nvPr>
            <p:ph type="ftr" sz="quarter" idx="11"/>
          </p:nvPr>
        </p:nvSpPr>
        <p:spPr/>
        <p:txBody>
          <a:bodyPr/>
          <a:lstStyle/>
          <a:p>
            <a:r>
              <a:rPr lang="en-US" dirty="0"/>
              <a:t>© LPdF</a:t>
            </a:r>
          </a:p>
        </p:txBody>
      </p:sp>
      <p:sp>
        <p:nvSpPr>
          <p:cNvPr id="4" name="Slide Number Placeholder 3"/>
          <p:cNvSpPr>
            <a:spLocks noGrp="1"/>
          </p:cNvSpPr>
          <p:nvPr>
            <p:ph type="sldNum" sz="quarter" idx="12"/>
          </p:nvPr>
        </p:nvSpPr>
        <p:spPr/>
        <p:txBody>
          <a:bodyPr/>
          <a:lstStyle/>
          <a:p>
            <a:pPr>
              <a:defRPr/>
            </a:pPr>
            <a:fld id="{FFBCDCC1-03B1-46A2-9A8C-C40CE598E7E6}" type="slidenum">
              <a:rPr lang="en-US" altLang="zh-CN" smtClean="0">
                <a:solidFill>
                  <a:srgbClr val="FFFFFF">
                    <a:tint val="75000"/>
                  </a:srgbClr>
                </a:solidFill>
              </a:rPr>
              <a:pPr>
                <a:defRPr/>
              </a:pPr>
              <a:t>49</a:t>
            </a:fld>
            <a:endParaRPr lang="en-US" altLang="zh-CN" dirty="0">
              <a:solidFill>
                <a:srgbClr val="FFFFFF">
                  <a:tint val="75000"/>
                </a:srgbClr>
              </a:solidFill>
            </a:endParaRPr>
          </a:p>
        </p:txBody>
      </p:sp>
    </p:spTree>
    <p:extLst>
      <p:ext uri="{BB962C8B-B14F-4D97-AF65-F5344CB8AC3E}">
        <p14:creationId xmlns:p14="http://schemas.microsoft.com/office/powerpoint/2010/main" val="29204850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5108138" y="1267198"/>
            <a:ext cx="3578662" cy="5383235"/>
          </a:xfrm>
          <a:prstGeom prst="rect">
            <a:avLst/>
          </a:prstGeom>
        </p:spPr>
      </p:pic>
      <p:pic>
        <p:nvPicPr>
          <p:cNvPr id="8" name="Picture 7"/>
          <p:cNvPicPr>
            <a:picLocks noChangeAspect="1"/>
          </p:cNvPicPr>
          <p:nvPr/>
        </p:nvPicPr>
        <p:blipFill>
          <a:blip r:embed="rId4"/>
          <a:stretch>
            <a:fillRect/>
          </a:stretch>
        </p:blipFill>
        <p:spPr>
          <a:xfrm>
            <a:off x="3803183" y="465319"/>
            <a:ext cx="4998338" cy="3332225"/>
          </a:xfrm>
          <a:prstGeom prst="rect">
            <a:avLst/>
          </a:prstGeom>
        </p:spPr>
      </p:pic>
      <p:sp>
        <p:nvSpPr>
          <p:cNvPr id="2" name="Title 1"/>
          <p:cNvSpPr>
            <a:spLocks noGrp="1"/>
          </p:cNvSpPr>
          <p:nvPr>
            <p:ph type="title"/>
          </p:nvPr>
        </p:nvSpPr>
        <p:spPr/>
        <p:txBody>
          <a:bodyPr/>
          <a:lstStyle/>
          <a:p>
            <a:endParaRPr lang="en-US" dirty="0"/>
          </a:p>
        </p:txBody>
      </p:sp>
      <p:pic>
        <p:nvPicPr>
          <p:cNvPr id="10" name="Content Placeholder 9"/>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518385" y="1978060"/>
            <a:ext cx="2896213" cy="4351338"/>
          </a:xfrm>
        </p:spPr>
      </p:pic>
      <p:sp>
        <p:nvSpPr>
          <p:cNvPr id="3" name="Footer Placeholder 2"/>
          <p:cNvSpPr>
            <a:spLocks noGrp="1"/>
          </p:cNvSpPr>
          <p:nvPr>
            <p:ph type="ftr" sz="quarter" idx="11"/>
          </p:nvPr>
        </p:nvSpPr>
        <p:spPr/>
        <p:txBody>
          <a:bodyPr/>
          <a:lstStyle/>
          <a:p>
            <a:r>
              <a:rPr lang="en-US" dirty="0"/>
              <a:t>© LPdF</a:t>
            </a:r>
          </a:p>
        </p:txBody>
      </p:sp>
      <p:sp>
        <p:nvSpPr>
          <p:cNvPr id="4" name="Slide Number Placeholder 3"/>
          <p:cNvSpPr>
            <a:spLocks noGrp="1"/>
          </p:cNvSpPr>
          <p:nvPr>
            <p:ph type="sldNum" sz="quarter" idx="12"/>
          </p:nvPr>
        </p:nvSpPr>
        <p:spPr/>
        <p:txBody>
          <a:bodyPr/>
          <a:lstStyle/>
          <a:p>
            <a:fld id="{B3BB3716-B0B6-4F9A-A22D-D68ECC02E5E1}" type="slidenum">
              <a:rPr lang="en-US" smtClean="0"/>
              <a:pPr/>
              <a:t>5</a:t>
            </a:fld>
            <a:endParaRPr lang="en-US" dirty="0"/>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2480" y="77755"/>
            <a:ext cx="3248025" cy="1409700"/>
          </a:xfrm>
          <a:prstGeom prst="rect">
            <a:avLst/>
          </a:prstGeom>
        </p:spPr>
      </p:pic>
      <p:pic>
        <p:nvPicPr>
          <p:cNvPr id="12" name="Picture 11"/>
          <p:cNvPicPr>
            <a:picLocks noChangeAspect="1"/>
          </p:cNvPicPr>
          <p:nvPr/>
        </p:nvPicPr>
        <p:blipFill>
          <a:blip r:embed="rId7"/>
          <a:stretch>
            <a:fillRect/>
          </a:stretch>
        </p:blipFill>
        <p:spPr>
          <a:xfrm>
            <a:off x="3176504" y="4026660"/>
            <a:ext cx="1543050" cy="2247900"/>
          </a:xfrm>
          <a:prstGeom prst="rect">
            <a:avLst/>
          </a:prstGeom>
        </p:spPr>
      </p:pic>
    </p:spTree>
    <p:extLst>
      <p:ext uri="{BB962C8B-B14F-4D97-AF65-F5344CB8AC3E}">
        <p14:creationId xmlns:p14="http://schemas.microsoft.com/office/powerpoint/2010/main" val="3109956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a:t>High expectations for mastery of figurative language </a:t>
            </a:r>
            <a:br>
              <a:rPr lang="en-US" dirty="0"/>
            </a:br>
            <a:r>
              <a:rPr lang="en-US" dirty="0"/>
              <a:t>(with G3 – 5 examples)</a:t>
            </a:r>
          </a:p>
        </p:txBody>
      </p:sp>
      <p:sp>
        <p:nvSpPr>
          <p:cNvPr id="3" name="Content Placeholder 2"/>
          <p:cNvSpPr>
            <a:spLocks noGrp="1"/>
          </p:cNvSpPr>
          <p:nvPr>
            <p:ph idx="1"/>
          </p:nvPr>
        </p:nvSpPr>
        <p:spPr>
          <a:xfrm>
            <a:off x="734325" y="2286000"/>
            <a:ext cx="7675350" cy="4351338"/>
          </a:xfrm>
        </p:spPr>
        <p:txBody>
          <a:bodyPr>
            <a:normAutofit/>
          </a:bodyPr>
          <a:lstStyle/>
          <a:p>
            <a:r>
              <a:rPr lang="en-US" sz="3200" dirty="0"/>
              <a:t>Similes</a:t>
            </a:r>
          </a:p>
          <a:p>
            <a:pPr lvl="1"/>
            <a:r>
              <a:rPr lang="en-US" sz="3200" dirty="0"/>
              <a:t>As old as the hills</a:t>
            </a:r>
          </a:p>
          <a:p>
            <a:pPr lvl="1"/>
            <a:r>
              <a:rPr lang="en-US" sz="3200" dirty="0"/>
              <a:t>The book was as heavy as an elephant</a:t>
            </a:r>
          </a:p>
          <a:p>
            <a:r>
              <a:rPr lang="en-US" sz="3200" dirty="0"/>
              <a:t>Metaphors</a:t>
            </a:r>
          </a:p>
          <a:p>
            <a:pPr lvl="1"/>
            <a:r>
              <a:rPr lang="en-US" sz="3200" dirty="0"/>
              <a:t>I breathed a song into the air</a:t>
            </a:r>
          </a:p>
          <a:p>
            <a:pPr lvl="1"/>
            <a:r>
              <a:rPr lang="en-US" sz="3200" dirty="0"/>
              <a:t>A blanket of snow covered the field</a:t>
            </a:r>
          </a:p>
        </p:txBody>
      </p:sp>
      <p:sp>
        <p:nvSpPr>
          <p:cNvPr id="4" name="Footer Placeholder 3"/>
          <p:cNvSpPr>
            <a:spLocks noGrp="1"/>
          </p:cNvSpPr>
          <p:nvPr>
            <p:ph type="ftr" sz="quarter" idx="11"/>
          </p:nvPr>
        </p:nvSpPr>
        <p:spPr/>
        <p:txBody>
          <a:bodyPr/>
          <a:lstStyle/>
          <a:p>
            <a:pPr>
              <a:defRPr/>
            </a:pPr>
            <a:r>
              <a:rPr lang="en-US" altLang="zh-CN" dirty="0">
                <a:solidFill>
                  <a:srgbClr val="465E9C"/>
                </a:solidFill>
              </a:rPr>
              <a:t>© LPdF</a:t>
            </a:r>
          </a:p>
        </p:txBody>
      </p:sp>
      <p:sp>
        <p:nvSpPr>
          <p:cNvPr id="5" name="Slide Number Placeholder 4"/>
          <p:cNvSpPr>
            <a:spLocks noGrp="1"/>
          </p:cNvSpPr>
          <p:nvPr>
            <p:ph type="sldNum" sz="quarter" idx="12"/>
          </p:nvPr>
        </p:nvSpPr>
        <p:spPr/>
        <p:txBody>
          <a:bodyPr/>
          <a:lstStyle/>
          <a:p>
            <a:pPr>
              <a:defRPr/>
            </a:pPr>
            <a:fld id="{FFBCDCC1-03B1-46A2-9A8C-C40CE598E7E6}" type="slidenum">
              <a:rPr lang="en-US" altLang="zh-CN" smtClean="0">
                <a:solidFill>
                  <a:srgbClr val="465E9C"/>
                </a:solidFill>
              </a:rPr>
              <a:pPr>
                <a:defRPr/>
              </a:pPr>
              <a:t>50</a:t>
            </a:fld>
            <a:endParaRPr lang="en-US" altLang="zh-CN" dirty="0">
              <a:solidFill>
                <a:srgbClr val="465E9C"/>
              </a:solidFill>
            </a:endParaRPr>
          </a:p>
        </p:txBody>
      </p:sp>
    </p:spTree>
    <p:extLst>
      <p:ext uri="{BB962C8B-B14F-4D97-AF65-F5344CB8AC3E}">
        <p14:creationId xmlns:p14="http://schemas.microsoft.com/office/powerpoint/2010/main" val="11096629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628650" y="609600"/>
            <a:ext cx="6634555" cy="4975412"/>
          </a:xfrm>
        </p:spPr>
        <p:txBody>
          <a:bodyPr>
            <a:normAutofit fontScale="77500" lnSpcReduction="20000"/>
          </a:bodyPr>
          <a:lstStyle/>
          <a:p>
            <a:r>
              <a:rPr lang="en-US" sz="3600" dirty="0"/>
              <a:t>Idioms</a:t>
            </a:r>
          </a:p>
          <a:p>
            <a:pPr lvl="1"/>
            <a:r>
              <a:rPr lang="en-US" sz="3600" dirty="0"/>
              <a:t>She had to throw in the towel</a:t>
            </a:r>
          </a:p>
          <a:p>
            <a:pPr lvl="1"/>
            <a:r>
              <a:rPr lang="en-US" sz="3600" dirty="0"/>
              <a:t>The teacher told them to “go with the flow”</a:t>
            </a:r>
          </a:p>
          <a:p>
            <a:r>
              <a:rPr lang="en-US" sz="3600" dirty="0"/>
              <a:t>Adages </a:t>
            </a:r>
          </a:p>
          <a:p>
            <a:pPr lvl="1"/>
            <a:r>
              <a:rPr lang="en-US" sz="3600" dirty="0"/>
              <a:t>Two wrongs don’t make a right</a:t>
            </a:r>
          </a:p>
          <a:p>
            <a:pPr lvl="1"/>
            <a:r>
              <a:rPr lang="en-US" sz="3600" dirty="0"/>
              <a:t>Better safe than sorry</a:t>
            </a:r>
          </a:p>
          <a:p>
            <a:r>
              <a:rPr lang="en-US" sz="3600" dirty="0"/>
              <a:t>Proverbs </a:t>
            </a:r>
          </a:p>
          <a:p>
            <a:pPr lvl="1"/>
            <a:r>
              <a:rPr lang="en-US" sz="3600" dirty="0"/>
              <a:t>An apple a day keeps the doctor away</a:t>
            </a:r>
          </a:p>
          <a:p>
            <a:pPr lvl="1"/>
            <a:r>
              <a:rPr lang="en-US" sz="3600" dirty="0"/>
              <a:t>Birds of a feather flock together</a:t>
            </a:r>
          </a:p>
          <a:p>
            <a:r>
              <a:rPr lang="en-US" sz="3600" dirty="0"/>
              <a:t>Personification (“opportunity is knocking”)</a:t>
            </a:r>
          </a:p>
          <a:p>
            <a:endParaRPr lang="en-US" dirty="0"/>
          </a:p>
        </p:txBody>
      </p:sp>
      <p:sp>
        <p:nvSpPr>
          <p:cNvPr id="4" name="Footer Placeholder 3"/>
          <p:cNvSpPr>
            <a:spLocks noGrp="1"/>
          </p:cNvSpPr>
          <p:nvPr>
            <p:ph type="ftr" sz="quarter" idx="11"/>
          </p:nvPr>
        </p:nvSpPr>
        <p:spPr/>
        <p:txBody>
          <a:bodyPr/>
          <a:lstStyle/>
          <a:p>
            <a:pPr>
              <a:defRPr/>
            </a:pPr>
            <a:r>
              <a:rPr lang="en-US" altLang="zh-CN" dirty="0">
                <a:solidFill>
                  <a:srgbClr val="465E9C"/>
                </a:solidFill>
              </a:rPr>
              <a:t>© LPdF</a:t>
            </a:r>
          </a:p>
        </p:txBody>
      </p:sp>
      <p:sp>
        <p:nvSpPr>
          <p:cNvPr id="5" name="Slide Number Placeholder 4"/>
          <p:cNvSpPr>
            <a:spLocks noGrp="1"/>
          </p:cNvSpPr>
          <p:nvPr>
            <p:ph type="sldNum" sz="quarter" idx="12"/>
          </p:nvPr>
        </p:nvSpPr>
        <p:spPr/>
        <p:txBody>
          <a:bodyPr/>
          <a:lstStyle/>
          <a:p>
            <a:pPr>
              <a:defRPr/>
            </a:pPr>
            <a:fld id="{FFBCDCC1-03B1-46A2-9A8C-C40CE598E7E6}" type="slidenum">
              <a:rPr lang="en-US" altLang="zh-CN" smtClean="0">
                <a:solidFill>
                  <a:srgbClr val="465E9C"/>
                </a:solidFill>
              </a:rPr>
              <a:pPr>
                <a:defRPr/>
              </a:pPr>
              <a:t>51</a:t>
            </a:fld>
            <a:endParaRPr lang="en-US" altLang="zh-CN" dirty="0">
              <a:solidFill>
                <a:srgbClr val="465E9C"/>
              </a:solidFill>
            </a:endParaRPr>
          </a:p>
        </p:txBody>
      </p:sp>
    </p:spTree>
    <p:extLst>
      <p:ext uri="{BB962C8B-B14F-4D97-AF65-F5344CB8AC3E}">
        <p14:creationId xmlns:p14="http://schemas.microsoft.com/office/powerpoint/2010/main" val="18873402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5023" y="817582"/>
            <a:ext cx="6965245" cy="4135418"/>
          </a:xfrm>
        </p:spPr>
        <p:style>
          <a:lnRef idx="3">
            <a:schemeClr val="lt1"/>
          </a:lnRef>
          <a:fillRef idx="1">
            <a:schemeClr val="accent4"/>
          </a:fillRef>
          <a:effectRef idx="1">
            <a:schemeClr val="accent4"/>
          </a:effectRef>
          <a:fontRef idx="minor">
            <a:schemeClr val="lt1"/>
          </a:fontRef>
        </p:style>
        <p:txBody>
          <a:bodyPr>
            <a:normAutofit/>
          </a:bodyPr>
          <a:lstStyle/>
          <a:p>
            <a:r>
              <a:rPr lang="en-US" dirty="0">
                <a:latin typeface="Calibri" panose="020F0502020204030204" pitchFamily="34" charset="0"/>
              </a:rPr>
              <a:t>Activity :  Figurative meaning</a:t>
            </a:r>
            <a:br>
              <a:rPr lang="en-US" dirty="0">
                <a:latin typeface="Calibri" panose="020F0502020204030204" pitchFamily="34" charset="0"/>
              </a:rPr>
            </a:br>
            <a:br>
              <a:rPr lang="en-US" dirty="0">
                <a:latin typeface="Calibri" panose="020F0502020204030204" pitchFamily="34" charset="0"/>
              </a:rPr>
            </a:br>
            <a:r>
              <a:rPr lang="en-US" dirty="0">
                <a:latin typeface="Calibri" panose="020F0502020204030204" pitchFamily="34" charset="0"/>
              </a:rPr>
              <a:t>Develop a strategy to help students understand any of the figurative language tasks on the prior slides.</a:t>
            </a:r>
          </a:p>
        </p:txBody>
      </p:sp>
      <p:sp>
        <p:nvSpPr>
          <p:cNvPr id="3" name="Content Placeholder 2"/>
          <p:cNvSpPr>
            <a:spLocks noGrp="1"/>
          </p:cNvSpPr>
          <p:nvPr>
            <p:ph idx="1"/>
          </p:nvPr>
        </p:nvSpPr>
        <p:spPr>
          <a:xfrm>
            <a:off x="1463040" y="4149079"/>
            <a:ext cx="6196405" cy="1573989"/>
          </a:xfrm>
        </p:spPr>
        <p:txBody>
          <a:bodyPr/>
          <a:lstStyle/>
          <a:p>
            <a:endParaRPr lang="en-US" dirty="0"/>
          </a:p>
          <a:p>
            <a:endParaRPr lang="en-US" dirty="0"/>
          </a:p>
        </p:txBody>
      </p:sp>
      <p:sp>
        <p:nvSpPr>
          <p:cNvPr id="4" name="Footer Placeholder 3"/>
          <p:cNvSpPr>
            <a:spLocks noGrp="1"/>
          </p:cNvSpPr>
          <p:nvPr>
            <p:ph type="ftr" sz="quarter" idx="11"/>
          </p:nvPr>
        </p:nvSpPr>
        <p:spPr/>
        <p:txBody>
          <a:bodyPr/>
          <a:lstStyle/>
          <a:p>
            <a:pPr>
              <a:defRPr/>
            </a:pPr>
            <a:r>
              <a:rPr lang="en-US" altLang="zh-CN" dirty="0">
                <a:solidFill>
                  <a:srgbClr val="465E9C"/>
                </a:solidFill>
              </a:rPr>
              <a:t>© LPdF</a:t>
            </a:r>
          </a:p>
        </p:txBody>
      </p:sp>
      <p:sp>
        <p:nvSpPr>
          <p:cNvPr id="5" name="Slide Number Placeholder 4"/>
          <p:cNvSpPr>
            <a:spLocks noGrp="1"/>
          </p:cNvSpPr>
          <p:nvPr>
            <p:ph type="sldNum" sz="quarter" idx="12"/>
          </p:nvPr>
        </p:nvSpPr>
        <p:spPr/>
        <p:txBody>
          <a:bodyPr/>
          <a:lstStyle/>
          <a:p>
            <a:pPr>
              <a:defRPr/>
            </a:pPr>
            <a:fld id="{FFBCDCC1-03B1-46A2-9A8C-C40CE598E7E6}" type="slidenum">
              <a:rPr lang="en-US" altLang="zh-CN" smtClean="0">
                <a:solidFill>
                  <a:srgbClr val="465E9C"/>
                </a:solidFill>
              </a:rPr>
              <a:pPr>
                <a:defRPr/>
              </a:pPr>
              <a:t>52</a:t>
            </a:fld>
            <a:endParaRPr lang="en-US" altLang="zh-CN" dirty="0">
              <a:solidFill>
                <a:srgbClr val="465E9C"/>
              </a:solidFill>
            </a:endParaRPr>
          </a:p>
        </p:txBody>
      </p:sp>
    </p:spTree>
    <p:extLst>
      <p:ext uri="{BB962C8B-B14F-4D97-AF65-F5344CB8AC3E}">
        <p14:creationId xmlns:p14="http://schemas.microsoft.com/office/powerpoint/2010/main" val="28624279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Standards include Tier 1, 2, and 3 vocabulary</a:t>
            </a:r>
          </a:p>
        </p:txBody>
      </p:sp>
      <p:sp>
        <p:nvSpPr>
          <p:cNvPr id="3" name="Content Placeholder 2"/>
          <p:cNvSpPr>
            <a:spLocks noGrp="1"/>
          </p:cNvSpPr>
          <p:nvPr>
            <p:ph idx="1"/>
          </p:nvPr>
        </p:nvSpPr>
        <p:spPr>
          <a:xfrm>
            <a:off x="1187624" y="1772816"/>
            <a:ext cx="6984776" cy="4032448"/>
          </a:xfrm>
        </p:spPr>
        <p:txBody>
          <a:bodyPr>
            <a:normAutofit fontScale="92500" lnSpcReduction="20000"/>
          </a:bodyPr>
          <a:lstStyle/>
          <a:p>
            <a:r>
              <a:rPr lang="en-US" sz="3600" b="1" dirty="0">
                <a:solidFill>
                  <a:srgbClr val="FFFF00"/>
                </a:solidFill>
              </a:rPr>
              <a:t>Tier 1 </a:t>
            </a:r>
            <a:r>
              <a:rPr lang="en-US" sz="3600" dirty="0"/>
              <a:t>– basic vocabulary </a:t>
            </a:r>
          </a:p>
          <a:p>
            <a:r>
              <a:rPr lang="en-US" sz="3600" b="1" dirty="0">
                <a:solidFill>
                  <a:srgbClr val="00B050"/>
                </a:solidFill>
              </a:rPr>
              <a:t>Tier 2 </a:t>
            </a:r>
            <a:r>
              <a:rPr lang="en-US" sz="3600" dirty="0"/>
              <a:t>– high frequency general academic vocabulary </a:t>
            </a:r>
          </a:p>
          <a:p>
            <a:pPr lvl="1"/>
            <a:r>
              <a:rPr lang="en-US" sz="3600" dirty="0"/>
              <a:t>Used in adult conversation (not child’s)</a:t>
            </a:r>
          </a:p>
          <a:p>
            <a:pPr lvl="1"/>
            <a:r>
              <a:rPr lang="en-US" sz="3600" dirty="0"/>
              <a:t>Often intangible</a:t>
            </a:r>
          </a:p>
          <a:p>
            <a:r>
              <a:rPr lang="en-US" sz="3600" b="1" dirty="0">
                <a:solidFill>
                  <a:srgbClr val="00B0F0"/>
                </a:solidFill>
              </a:rPr>
              <a:t>Tier 3 </a:t>
            </a:r>
            <a:r>
              <a:rPr lang="en-US" sz="3600" dirty="0"/>
              <a:t>– Low-frequency, content/discipline specific words </a:t>
            </a:r>
          </a:p>
          <a:p>
            <a:pPr lvl="1"/>
            <a:r>
              <a:rPr lang="en-US" sz="3600" dirty="0"/>
              <a:t>Difficult to paraphrase into Tier 1 and 2 words</a:t>
            </a:r>
          </a:p>
          <a:p>
            <a:pPr lvl="1"/>
            <a:endParaRPr lang="en-US" dirty="0"/>
          </a:p>
        </p:txBody>
      </p:sp>
      <p:sp>
        <p:nvSpPr>
          <p:cNvPr id="6" name="Footer Placeholder 5"/>
          <p:cNvSpPr>
            <a:spLocks noGrp="1"/>
          </p:cNvSpPr>
          <p:nvPr>
            <p:ph type="ftr" sz="quarter" idx="11"/>
          </p:nvPr>
        </p:nvSpPr>
        <p:spPr/>
        <p:txBody>
          <a:bodyPr/>
          <a:lstStyle/>
          <a:p>
            <a:pPr>
              <a:defRPr/>
            </a:pPr>
            <a:r>
              <a:rPr lang="en-US" altLang="zh-CN" dirty="0">
                <a:solidFill>
                  <a:srgbClr val="465E9C"/>
                </a:solidFill>
              </a:rPr>
              <a:t>© LPdF</a:t>
            </a:r>
          </a:p>
        </p:txBody>
      </p:sp>
      <p:sp>
        <p:nvSpPr>
          <p:cNvPr id="5" name="Slide Number Placeholder 4"/>
          <p:cNvSpPr>
            <a:spLocks noGrp="1"/>
          </p:cNvSpPr>
          <p:nvPr>
            <p:ph type="sldNum" sz="quarter" idx="12"/>
          </p:nvPr>
        </p:nvSpPr>
        <p:spPr/>
        <p:txBody>
          <a:bodyPr/>
          <a:lstStyle/>
          <a:p>
            <a:fld id="{651FC063-5EA9-49AF-AFAF-D68C9E82B23B}" type="slidenum">
              <a:rPr lang="en-US" smtClean="0">
                <a:solidFill>
                  <a:srgbClr val="465E9C"/>
                </a:solidFill>
              </a:rPr>
              <a:pPr/>
              <a:t>53</a:t>
            </a:fld>
            <a:endParaRPr lang="en-US" dirty="0">
              <a:solidFill>
                <a:srgbClr val="465E9C"/>
              </a:solidFill>
            </a:endParaRPr>
          </a:p>
        </p:txBody>
      </p:sp>
    </p:spTree>
    <p:extLst>
      <p:ext uri="{BB962C8B-B14F-4D97-AF65-F5344CB8AC3E}">
        <p14:creationId xmlns:p14="http://schemas.microsoft.com/office/powerpoint/2010/main" val="23961970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229600" cy="646331"/>
          </a:xfrm>
        </p:spPr>
        <p:txBody>
          <a:bodyPr>
            <a:normAutofit fontScale="90000"/>
          </a:bodyPr>
          <a:lstStyle/>
          <a:p>
            <a:endParaRPr lang="en-US" dirty="0">
              <a:solidFill>
                <a:schemeClr val="bg1"/>
              </a:solidFill>
              <a:latin typeface="Calibri" panose="020F0502020204030204" pitchFamily="34" charset="0"/>
            </a:endParaRPr>
          </a:p>
        </p:txBody>
      </p:sp>
      <p:graphicFrame>
        <p:nvGraphicFramePr>
          <p:cNvPr id="5" name="Content Placeholder 4"/>
          <p:cNvGraphicFramePr>
            <a:graphicFrameLocks noGrp="1"/>
          </p:cNvGraphicFramePr>
          <p:nvPr>
            <p:ph idx="1"/>
            <p:extLst/>
          </p:nvPr>
        </p:nvGraphicFramePr>
        <p:xfrm>
          <a:off x="381000" y="1905000"/>
          <a:ext cx="8229600" cy="4206240"/>
        </p:xfrm>
        <a:graphic>
          <a:graphicData uri="http://schemas.openxmlformats.org/drawingml/2006/table">
            <a:tbl>
              <a:tblPr firstRow="1" bandRow="1">
                <a:tableStyleId>{5C22544A-7EE6-4342-B048-85BDC9FD1C3A}</a:tableStyleId>
              </a:tblPr>
              <a:tblGrid>
                <a:gridCol w="1223367">
                  <a:extLst>
                    <a:ext uri="{9D8B030D-6E8A-4147-A177-3AD203B41FA5}">
                      <a16:colId xmlns:a16="http://schemas.microsoft.com/office/drawing/2014/main" val="20000"/>
                    </a:ext>
                  </a:extLst>
                </a:gridCol>
                <a:gridCol w="7006233">
                  <a:extLst>
                    <a:ext uri="{9D8B030D-6E8A-4147-A177-3AD203B41FA5}">
                      <a16:colId xmlns:a16="http://schemas.microsoft.com/office/drawing/2014/main" val="20001"/>
                    </a:ext>
                  </a:extLst>
                </a:gridCol>
              </a:tblGrid>
              <a:tr h="370840">
                <a:tc>
                  <a:txBody>
                    <a:bodyPr/>
                    <a:lstStyle/>
                    <a:p>
                      <a:endParaRPr lang="en-US" sz="2800" dirty="0"/>
                    </a:p>
                  </a:txBody>
                  <a:tcPr/>
                </a:tc>
                <a:tc>
                  <a:txBody>
                    <a:bodyPr/>
                    <a:lstStyle/>
                    <a:p>
                      <a:r>
                        <a:rPr lang="en-US" sz="2800" dirty="0"/>
                        <a:t>Use grade-appropriate</a:t>
                      </a:r>
                      <a:r>
                        <a:rPr lang="en-US" sz="2800" baseline="0" dirty="0"/>
                        <a:t> </a:t>
                      </a:r>
                      <a:r>
                        <a:rPr lang="en-US" sz="2800" baseline="0" dirty="0">
                          <a:solidFill>
                            <a:srgbClr val="FFFF00"/>
                          </a:solidFill>
                        </a:rPr>
                        <a:t>conversation, general academic </a:t>
                      </a:r>
                      <a:r>
                        <a:rPr lang="en-US" sz="2800" baseline="0" dirty="0"/>
                        <a:t>and </a:t>
                      </a:r>
                      <a:r>
                        <a:rPr lang="en-US" sz="2800" baseline="0" dirty="0">
                          <a:solidFill>
                            <a:srgbClr val="FFFF00"/>
                          </a:solidFill>
                        </a:rPr>
                        <a:t>domain-specific </a:t>
                      </a:r>
                      <a:r>
                        <a:rPr lang="en-US" sz="2800" baseline="0" dirty="0"/>
                        <a:t>words and phrases</a:t>
                      </a:r>
                      <a:endParaRPr lang="en-US" sz="2800" dirty="0"/>
                    </a:p>
                  </a:txBody>
                  <a:tcPr/>
                </a:tc>
                <a:extLst>
                  <a:ext uri="{0D108BD9-81ED-4DB2-BD59-A6C34878D82A}">
                    <a16:rowId xmlns:a16="http://schemas.microsoft.com/office/drawing/2014/main" val="10000"/>
                  </a:ext>
                </a:extLst>
              </a:tr>
              <a:tr h="370840">
                <a:tc>
                  <a:txBody>
                    <a:bodyPr/>
                    <a:lstStyle/>
                    <a:p>
                      <a:r>
                        <a:rPr lang="en-US" sz="2400" dirty="0"/>
                        <a:t>G 3</a:t>
                      </a:r>
                    </a:p>
                  </a:txBody>
                  <a:tcPr/>
                </a:tc>
                <a:tc>
                  <a:txBody>
                    <a:bodyPr/>
                    <a:lstStyle/>
                    <a:p>
                      <a:r>
                        <a:rPr lang="en-US" sz="2400" baseline="0" dirty="0">
                          <a:solidFill>
                            <a:srgbClr val="00B050"/>
                          </a:solidFill>
                        </a:rPr>
                        <a:t> </a:t>
                      </a:r>
                      <a:r>
                        <a:rPr lang="en-US" sz="2400" baseline="0" dirty="0">
                          <a:solidFill>
                            <a:schemeClr val="bg1"/>
                          </a:solidFill>
                        </a:rPr>
                        <a:t>… including those for </a:t>
                      </a:r>
                      <a:r>
                        <a:rPr lang="en-US" sz="2400" baseline="0" dirty="0">
                          <a:solidFill>
                            <a:srgbClr val="7030A0"/>
                          </a:solidFill>
                        </a:rPr>
                        <a:t>spatial and temporal relationships</a:t>
                      </a:r>
                      <a:r>
                        <a:rPr lang="en-US" sz="2400" baseline="0" dirty="0">
                          <a:solidFill>
                            <a:schemeClr val="tx1"/>
                          </a:solidFill>
                        </a:rPr>
                        <a:t> </a:t>
                      </a:r>
                      <a:r>
                        <a:rPr lang="en-US" sz="2400" baseline="0" dirty="0">
                          <a:solidFill>
                            <a:schemeClr val="bg1"/>
                          </a:solidFill>
                        </a:rPr>
                        <a:t>(e.g., </a:t>
                      </a:r>
                      <a:r>
                        <a:rPr lang="en-US" sz="2400" i="1" baseline="0" dirty="0">
                          <a:solidFill>
                            <a:schemeClr val="bg1"/>
                          </a:solidFill>
                        </a:rPr>
                        <a:t>after dinner …) </a:t>
                      </a:r>
                      <a:endParaRPr lang="en-US" sz="2400" dirty="0">
                        <a:solidFill>
                          <a:schemeClr val="bg1"/>
                        </a:solidFill>
                      </a:endParaRPr>
                    </a:p>
                  </a:txBody>
                  <a:tcPr/>
                </a:tc>
                <a:extLst>
                  <a:ext uri="{0D108BD9-81ED-4DB2-BD59-A6C34878D82A}">
                    <a16:rowId xmlns:a16="http://schemas.microsoft.com/office/drawing/2014/main" val="10001"/>
                  </a:ext>
                </a:extLst>
              </a:tr>
              <a:tr h="370840">
                <a:tc>
                  <a:txBody>
                    <a:bodyPr/>
                    <a:lstStyle/>
                    <a:p>
                      <a:r>
                        <a:rPr lang="en-US" sz="2400" dirty="0"/>
                        <a:t>G 4</a:t>
                      </a:r>
                    </a:p>
                  </a:txBody>
                  <a:tcPr/>
                </a:tc>
                <a:tc>
                  <a:txBody>
                    <a:bodyPr/>
                    <a:lstStyle/>
                    <a:p>
                      <a:r>
                        <a:rPr lang="en-US" sz="2400" baseline="0" dirty="0"/>
                        <a:t>… including those that signal </a:t>
                      </a:r>
                      <a:r>
                        <a:rPr lang="en-US" sz="2400" baseline="0" dirty="0">
                          <a:solidFill>
                            <a:srgbClr val="7030A0"/>
                          </a:solidFill>
                        </a:rPr>
                        <a:t>precise actions, emotions, or states of being </a:t>
                      </a:r>
                      <a:r>
                        <a:rPr lang="en-US" sz="2400" baseline="0" dirty="0"/>
                        <a:t>(e.g., </a:t>
                      </a:r>
                      <a:r>
                        <a:rPr lang="en-US" sz="2400" i="1" baseline="0" dirty="0"/>
                        <a:t>quizzed), </a:t>
                      </a:r>
                      <a:r>
                        <a:rPr lang="en-US" sz="2400" i="0" baseline="0" dirty="0"/>
                        <a:t>and are basic to a particular topic (e.g</a:t>
                      </a:r>
                      <a:r>
                        <a:rPr lang="en-US" sz="2400" i="1" baseline="0" dirty="0"/>
                        <a:t>., wildlife)</a:t>
                      </a:r>
                      <a:endParaRPr lang="en-US" sz="2400" dirty="0"/>
                    </a:p>
                  </a:txBody>
                  <a:tcPr/>
                </a:tc>
                <a:extLst>
                  <a:ext uri="{0D108BD9-81ED-4DB2-BD59-A6C34878D82A}">
                    <a16:rowId xmlns:a16="http://schemas.microsoft.com/office/drawing/2014/main" val="10002"/>
                  </a:ext>
                </a:extLst>
              </a:tr>
              <a:tr h="370840">
                <a:tc>
                  <a:txBody>
                    <a:bodyPr/>
                    <a:lstStyle/>
                    <a:p>
                      <a:r>
                        <a:rPr lang="en-US" sz="2400" dirty="0"/>
                        <a:t>G 5</a:t>
                      </a:r>
                    </a:p>
                  </a:txBody>
                  <a:tcPr/>
                </a:tc>
                <a:tc>
                  <a:txBody>
                    <a:bodyPr/>
                    <a:lstStyle/>
                    <a:p>
                      <a:r>
                        <a:rPr lang="en-US" sz="2400" dirty="0"/>
                        <a:t>… including those that signal </a:t>
                      </a:r>
                      <a:r>
                        <a:rPr lang="en-US" sz="2400" dirty="0">
                          <a:solidFill>
                            <a:srgbClr val="7030A0"/>
                          </a:solidFill>
                        </a:rPr>
                        <a:t>contrast, addition, and other logical relationships</a:t>
                      </a:r>
                      <a:r>
                        <a:rPr lang="en-US" sz="2400" dirty="0"/>
                        <a:t> (e.g., </a:t>
                      </a:r>
                      <a:r>
                        <a:rPr lang="en-US" sz="2400" i="1" dirty="0"/>
                        <a:t>however, similarly)</a:t>
                      </a:r>
                      <a:endParaRPr lang="en-US" sz="2400" dirty="0"/>
                    </a:p>
                  </a:txBody>
                  <a:tcPr/>
                </a:tc>
                <a:extLst>
                  <a:ext uri="{0D108BD9-81ED-4DB2-BD59-A6C34878D82A}">
                    <a16:rowId xmlns:a16="http://schemas.microsoft.com/office/drawing/2014/main" val="10003"/>
                  </a:ext>
                </a:extLst>
              </a:tr>
            </a:tbl>
          </a:graphicData>
        </a:graphic>
      </p:graphicFrame>
      <p:sp>
        <p:nvSpPr>
          <p:cNvPr id="3" name="Footer Placeholder 2"/>
          <p:cNvSpPr>
            <a:spLocks noGrp="1"/>
          </p:cNvSpPr>
          <p:nvPr>
            <p:ph type="ftr" sz="quarter" idx="11"/>
          </p:nvPr>
        </p:nvSpPr>
        <p:spPr/>
        <p:txBody>
          <a:bodyPr/>
          <a:lstStyle/>
          <a:p>
            <a:r>
              <a:rPr lang="en-US" dirty="0"/>
              <a:t>© LPdF</a:t>
            </a:r>
          </a:p>
        </p:txBody>
      </p:sp>
      <p:sp>
        <p:nvSpPr>
          <p:cNvPr id="4" name="Slide Number Placeholder 3"/>
          <p:cNvSpPr>
            <a:spLocks noGrp="1"/>
          </p:cNvSpPr>
          <p:nvPr>
            <p:ph type="sldNum" sz="quarter" idx="12"/>
          </p:nvPr>
        </p:nvSpPr>
        <p:spPr/>
        <p:txBody>
          <a:bodyPr/>
          <a:lstStyle/>
          <a:p>
            <a:pPr>
              <a:defRPr/>
            </a:pPr>
            <a:fld id="{FFBCDCC1-03B1-46A2-9A8C-C40CE598E7E6}" type="slidenum">
              <a:rPr lang="en-US" altLang="zh-CN" smtClean="0">
                <a:solidFill>
                  <a:srgbClr val="FFFFFF">
                    <a:tint val="75000"/>
                  </a:srgbClr>
                </a:solidFill>
              </a:rPr>
              <a:pPr>
                <a:defRPr/>
              </a:pPr>
              <a:t>54</a:t>
            </a:fld>
            <a:endParaRPr lang="en-US" altLang="zh-CN" dirty="0">
              <a:solidFill>
                <a:srgbClr val="FFFFFF">
                  <a:tint val="75000"/>
                </a:srgbClr>
              </a:solidFill>
            </a:endParaRPr>
          </a:p>
        </p:txBody>
      </p:sp>
    </p:spTree>
    <p:extLst>
      <p:ext uri="{BB962C8B-B14F-4D97-AF65-F5344CB8AC3E}">
        <p14:creationId xmlns:p14="http://schemas.microsoft.com/office/powerpoint/2010/main" val="37521191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3" y="288022"/>
            <a:ext cx="8229600" cy="646331"/>
          </a:xfrm>
        </p:spPr>
        <p:txBody>
          <a:bodyPr>
            <a:normAutofit fontScale="90000"/>
          </a:bodyPr>
          <a:lstStyle/>
          <a:p>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840644175"/>
              </p:ext>
            </p:extLst>
          </p:nvPr>
        </p:nvGraphicFramePr>
        <p:xfrm>
          <a:off x="468313" y="1198563"/>
          <a:ext cx="8229600" cy="4206240"/>
        </p:xfrm>
        <a:graphic>
          <a:graphicData uri="http://schemas.openxmlformats.org/drawingml/2006/table">
            <a:tbl>
              <a:tblPr firstRow="1" bandRow="1">
                <a:tableStyleId>{5C22544A-7EE6-4342-B048-85BDC9FD1C3A}</a:tableStyleId>
              </a:tblPr>
              <a:tblGrid>
                <a:gridCol w="1223367">
                  <a:extLst>
                    <a:ext uri="{9D8B030D-6E8A-4147-A177-3AD203B41FA5}">
                      <a16:colId xmlns:a16="http://schemas.microsoft.com/office/drawing/2014/main" val="20000"/>
                    </a:ext>
                  </a:extLst>
                </a:gridCol>
                <a:gridCol w="7006233">
                  <a:extLst>
                    <a:ext uri="{9D8B030D-6E8A-4147-A177-3AD203B41FA5}">
                      <a16:colId xmlns:a16="http://schemas.microsoft.com/office/drawing/2014/main" val="20001"/>
                    </a:ext>
                  </a:extLst>
                </a:gridCol>
              </a:tblGrid>
              <a:tr h="370840">
                <a:tc>
                  <a:txBody>
                    <a:bodyPr/>
                    <a:lstStyle/>
                    <a:p>
                      <a:endParaRPr lang="en-US" sz="2800" dirty="0">
                        <a:solidFill>
                          <a:schemeClr val="tx1"/>
                        </a:solidFill>
                      </a:endParaRPr>
                    </a:p>
                  </a:txBody>
                  <a:tcPr>
                    <a:solidFill>
                      <a:schemeClr val="tx2">
                        <a:lumMod val="75000"/>
                      </a:schemeClr>
                    </a:solidFill>
                  </a:tcPr>
                </a:tc>
                <a:tc>
                  <a:txBody>
                    <a:bodyPr/>
                    <a:lstStyle/>
                    <a:p>
                      <a:r>
                        <a:rPr lang="en-US" sz="2800" dirty="0">
                          <a:solidFill>
                            <a:schemeClr val="tx1"/>
                          </a:solidFill>
                        </a:rPr>
                        <a:t>Use grade-appropriate</a:t>
                      </a:r>
                      <a:r>
                        <a:rPr lang="en-US" sz="2800" baseline="0" dirty="0">
                          <a:solidFill>
                            <a:schemeClr val="tx1"/>
                          </a:solidFill>
                        </a:rPr>
                        <a:t> </a:t>
                      </a:r>
                      <a:r>
                        <a:rPr lang="en-US" sz="2800" baseline="0" dirty="0">
                          <a:solidFill>
                            <a:srgbClr val="FFFF00"/>
                          </a:solidFill>
                        </a:rPr>
                        <a:t>conversation, general academic and domain-specific </a:t>
                      </a:r>
                      <a:r>
                        <a:rPr lang="en-US" sz="2800" baseline="0" dirty="0">
                          <a:solidFill>
                            <a:schemeClr val="tx1"/>
                          </a:solidFill>
                        </a:rPr>
                        <a:t>words and phrases</a:t>
                      </a:r>
                      <a:endParaRPr lang="en-US" sz="2800" dirty="0">
                        <a:solidFill>
                          <a:schemeClr val="tx1"/>
                        </a:solidFill>
                      </a:endParaRPr>
                    </a:p>
                  </a:txBody>
                  <a:tcPr>
                    <a:solidFill>
                      <a:schemeClr val="tx2">
                        <a:lumMod val="75000"/>
                      </a:schemeClr>
                    </a:solidFill>
                  </a:tcPr>
                </a:tc>
                <a:extLst>
                  <a:ext uri="{0D108BD9-81ED-4DB2-BD59-A6C34878D82A}">
                    <a16:rowId xmlns:a16="http://schemas.microsoft.com/office/drawing/2014/main" val="10000"/>
                  </a:ext>
                </a:extLst>
              </a:tr>
              <a:tr h="370840">
                <a:tc>
                  <a:txBody>
                    <a:bodyPr/>
                    <a:lstStyle/>
                    <a:p>
                      <a:r>
                        <a:rPr lang="en-US" sz="2400" dirty="0"/>
                        <a:t>G 3</a:t>
                      </a:r>
                    </a:p>
                  </a:txBody>
                  <a:tcPr>
                    <a:solidFill>
                      <a:schemeClr val="tx2">
                        <a:lumMod val="75000"/>
                      </a:schemeClr>
                    </a:solidFill>
                  </a:tcPr>
                </a:tc>
                <a:tc>
                  <a:txBody>
                    <a:bodyPr/>
                    <a:lstStyle/>
                    <a:p>
                      <a:r>
                        <a:rPr lang="en-US" sz="2400" baseline="0" dirty="0">
                          <a:solidFill>
                            <a:srgbClr val="00B050"/>
                          </a:solidFill>
                        </a:rPr>
                        <a:t> </a:t>
                      </a:r>
                      <a:r>
                        <a:rPr lang="en-US" sz="2400" baseline="0" dirty="0">
                          <a:solidFill>
                            <a:schemeClr val="tx1"/>
                          </a:solidFill>
                        </a:rPr>
                        <a:t>… including those for </a:t>
                      </a:r>
                      <a:r>
                        <a:rPr lang="en-US" sz="2400" baseline="0" dirty="0">
                          <a:solidFill>
                            <a:srgbClr val="FFFF00"/>
                          </a:solidFill>
                        </a:rPr>
                        <a:t>spatial and temporal relationships</a:t>
                      </a:r>
                      <a:r>
                        <a:rPr lang="en-US" sz="2400" baseline="0" dirty="0">
                          <a:solidFill>
                            <a:schemeClr val="tx1"/>
                          </a:solidFill>
                        </a:rPr>
                        <a:t> (e.g., </a:t>
                      </a:r>
                      <a:r>
                        <a:rPr lang="en-US" sz="2400" i="1" baseline="0" dirty="0">
                          <a:solidFill>
                            <a:schemeClr val="tx1"/>
                          </a:solidFill>
                        </a:rPr>
                        <a:t>after dinner …) </a:t>
                      </a:r>
                      <a:endParaRPr lang="en-US" sz="2400" dirty="0">
                        <a:solidFill>
                          <a:schemeClr val="tx1"/>
                        </a:solidFill>
                      </a:endParaRPr>
                    </a:p>
                  </a:txBody>
                  <a:tcPr>
                    <a:solidFill>
                      <a:schemeClr val="tx2">
                        <a:lumMod val="75000"/>
                      </a:schemeClr>
                    </a:solidFill>
                  </a:tcPr>
                </a:tc>
                <a:extLst>
                  <a:ext uri="{0D108BD9-81ED-4DB2-BD59-A6C34878D82A}">
                    <a16:rowId xmlns:a16="http://schemas.microsoft.com/office/drawing/2014/main" val="10001"/>
                  </a:ext>
                </a:extLst>
              </a:tr>
              <a:tr h="370840">
                <a:tc>
                  <a:txBody>
                    <a:bodyPr/>
                    <a:lstStyle/>
                    <a:p>
                      <a:r>
                        <a:rPr lang="en-US" sz="2400" dirty="0"/>
                        <a:t>G 4</a:t>
                      </a:r>
                    </a:p>
                  </a:txBody>
                  <a:tcPr>
                    <a:solidFill>
                      <a:schemeClr val="tx2">
                        <a:lumMod val="75000"/>
                      </a:schemeClr>
                    </a:solidFill>
                  </a:tcPr>
                </a:tc>
                <a:tc>
                  <a:txBody>
                    <a:bodyPr/>
                    <a:lstStyle/>
                    <a:p>
                      <a:r>
                        <a:rPr lang="en-US" sz="2400" baseline="0" dirty="0"/>
                        <a:t>… including those that signal </a:t>
                      </a:r>
                      <a:r>
                        <a:rPr lang="en-US" sz="2400" baseline="0" dirty="0">
                          <a:solidFill>
                            <a:srgbClr val="FFFF00"/>
                          </a:solidFill>
                        </a:rPr>
                        <a:t>precise actions, emotions, or states of being</a:t>
                      </a:r>
                      <a:r>
                        <a:rPr lang="en-US" sz="2400" baseline="0" dirty="0">
                          <a:solidFill>
                            <a:srgbClr val="7030A0"/>
                          </a:solidFill>
                        </a:rPr>
                        <a:t> </a:t>
                      </a:r>
                      <a:r>
                        <a:rPr lang="en-US" sz="2400" baseline="0" dirty="0"/>
                        <a:t>(e.g., </a:t>
                      </a:r>
                      <a:r>
                        <a:rPr lang="en-US" sz="2400" i="1" baseline="0" dirty="0"/>
                        <a:t>quizzed), </a:t>
                      </a:r>
                      <a:r>
                        <a:rPr lang="en-US" sz="2400" i="0" baseline="0" dirty="0"/>
                        <a:t>and are basic to a particular topic (e.g</a:t>
                      </a:r>
                      <a:r>
                        <a:rPr lang="en-US" sz="2400" i="1" baseline="0" dirty="0"/>
                        <a:t>., wildlife)</a:t>
                      </a:r>
                      <a:endParaRPr lang="en-US" sz="2400" dirty="0"/>
                    </a:p>
                  </a:txBody>
                  <a:tcPr>
                    <a:solidFill>
                      <a:schemeClr val="tx2">
                        <a:lumMod val="75000"/>
                      </a:schemeClr>
                    </a:solidFill>
                  </a:tcPr>
                </a:tc>
                <a:extLst>
                  <a:ext uri="{0D108BD9-81ED-4DB2-BD59-A6C34878D82A}">
                    <a16:rowId xmlns:a16="http://schemas.microsoft.com/office/drawing/2014/main" val="10002"/>
                  </a:ext>
                </a:extLst>
              </a:tr>
              <a:tr h="370840">
                <a:tc>
                  <a:txBody>
                    <a:bodyPr/>
                    <a:lstStyle/>
                    <a:p>
                      <a:r>
                        <a:rPr lang="en-US" sz="2400" dirty="0"/>
                        <a:t>G 5</a:t>
                      </a:r>
                    </a:p>
                  </a:txBody>
                  <a:tcPr>
                    <a:solidFill>
                      <a:schemeClr val="tx2">
                        <a:lumMod val="75000"/>
                      </a:schemeClr>
                    </a:solidFill>
                  </a:tcPr>
                </a:tc>
                <a:tc>
                  <a:txBody>
                    <a:bodyPr/>
                    <a:lstStyle/>
                    <a:p>
                      <a:r>
                        <a:rPr lang="en-US" sz="2400" dirty="0"/>
                        <a:t>… including those that signal </a:t>
                      </a:r>
                      <a:r>
                        <a:rPr lang="en-US" sz="2400" dirty="0">
                          <a:solidFill>
                            <a:srgbClr val="7030A0"/>
                          </a:solidFill>
                        </a:rPr>
                        <a:t>c</a:t>
                      </a:r>
                      <a:r>
                        <a:rPr lang="en-US" sz="2400" dirty="0">
                          <a:solidFill>
                            <a:srgbClr val="FFFF00"/>
                          </a:solidFill>
                        </a:rPr>
                        <a:t>ontrast, addition, and other logical relationships</a:t>
                      </a:r>
                      <a:r>
                        <a:rPr lang="en-US" sz="2400" dirty="0"/>
                        <a:t> (e.g., </a:t>
                      </a:r>
                      <a:r>
                        <a:rPr lang="en-US" sz="2400" i="1" dirty="0"/>
                        <a:t>however, similarly)</a:t>
                      </a:r>
                      <a:endParaRPr lang="en-US" sz="2400" dirty="0"/>
                    </a:p>
                  </a:txBody>
                  <a:tcPr>
                    <a:solidFill>
                      <a:schemeClr val="tx2">
                        <a:lumMod val="75000"/>
                      </a:schemeClr>
                    </a:solidFill>
                  </a:tcPr>
                </a:tc>
                <a:extLst>
                  <a:ext uri="{0D108BD9-81ED-4DB2-BD59-A6C34878D82A}">
                    <a16:rowId xmlns:a16="http://schemas.microsoft.com/office/drawing/2014/main" val="10003"/>
                  </a:ext>
                </a:extLst>
              </a:tr>
            </a:tbl>
          </a:graphicData>
        </a:graphic>
      </p:graphicFrame>
      <p:sp>
        <p:nvSpPr>
          <p:cNvPr id="3" name="Footer Placeholder 2"/>
          <p:cNvSpPr>
            <a:spLocks noGrp="1"/>
          </p:cNvSpPr>
          <p:nvPr>
            <p:ph type="ftr" sz="quarter" idx="11"/>
          </p:nvPr>
        </p:nvSpPr>
        <p:spPr/>
        <p:txBody>
          <a:bodyPr/>
          <a:lstStyle/>
          <a:p>
            <a:pPr>
              <a:defRPr/>
            </a:pPr>
            <a:r>
              <a:rPr lang="en-US" altLang="zh-CN" dirty="0">
                <a:solidFill>
                  <a:srgbClr val="465E9C"/>
                </a:solidFill>
              </a:rPr>
              <a:t>© LPdF</a:t>
            </a:r>
          </a:p>
        </p:txBody>
      </p:sp>
      <p:sp>
        <p:nvSpPr>
          <p:cNvPr id="4" name="Slide Number Placeholder 3"/>
          <p:cNvSpPr>
            <a:spLocks noGrp="1"/>
          </p:cNvSpPr>
          <p:nvPr>
            <p:ph type="sldNum" sz="quarter" idx="12"/>
          </p:nvPr>
        </p:nvSpPr>
        <p:spPr/>
        <p:txBody>
          <a:bodyPr/>
          <a:lstStyle/>
          <a:p>
            <a:pPr>
              <a:defRPr/>
            </a:pPr>
            <a:fld id="{FFBCDCC1-03B1-46A2-9A8C-C40CE598E7E6}" type="slidenum">
              <a:rPr lang="en-US" altLang="zh-CN" smtClean="0">
                <a:solidFill>
                  <a:srgbClr val="465E9C"/>
                </a:solidFill>
              </a:rPr>
              <a:pPr>
                <a:defRPr/>
              </a:pPr>
              <a:t>55</a:t>
            </a:fld>
            <a:endParaRPr lang="en-US" altLang="zh-CN" dirty="0">
              <a:solidFill>
                <a:srgbClr val="465E9C"/>
              </a:solidFill>
            </a:endParaRPr>
          </a:p>
        </p:txBody>
      </p:sp>
    </p:spTree>
    <p:extLst>
      <p:ext uri="{BB962C8B-B14F-4D97-AF65-F5344CB8AC3E}">
        <p14:creationId xmlns:p14="http://schemas.microsoft.com/office/powerpoint/2010/main" val="41348809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What should be our focus?</a:t>
            </a:r>
          </a:p>
        </p:txBody>
      </p:sp>
      <p:sp>
        <p:nvSpPr>
          <p:cNvPr id="10" name="Text Placeholder 9"/>
          <p:cNvSpPr>
            <a:spLocks noGrp="1"/>
          </p:cNvSpPr>
          <p:nvPr>
            <p:ph idx="1"/>
          </p:nvPr>
        </p:nvSpPr>
        <p:spPr>
          <a:noFill/>
        </p:spPr>
        <p:style>
          <a:lnRef idx="0">
            <a:scrgbClr r="0" g="0" b="0"/>
          </a:lnRef>
          <a:fillRef idx="1001">
            <a:schemeClr val="dk2"/>
          </a:fillRef>
          <a:effectRef idx="0">
            <a:scrgbClr r="0" g="0" b="0"/>
          </a:effectRef>
          <a:fontRef idx="major"/>
        </p:style>
        <p:txBody>
          <a:bodyPr>
            <a:noAutofit/>
          </a:bodyPr>
          <a:lstStyle/>
          <a:p>
            <a:pPr lvl="1"/>
            <a:r>
              <a:rPr lang="en-US" sz="3000" dirty="0">
                <a:solidFill>
                  <a:srgbClr val="00B0F0"/>
                </a:solidFill>
                <a:latin typeface="Calibri" panose="020F0502020204030204" pitchFamily="34" charset="0"/>
              </a:rPr>
              <a:t>Tier 2 </a:t>
            </a:r>
            <a:r>
              <a:rPr lang="en-US" sz="3000" dirty="0">
                <a:latin typeface="Calibri" panose="020F0502020204030204" pitchFamily="34" charset="0"/>
              </a:rPr>
              <a:t>– which are basic to comprehension of academics</a:t>
            </a:r>
          </a:p>
          <a:p>
            <a:pPr lvl="1"/>
            <a:r>
              <a:rPr lang="en-US" sz="3000" dirty="0">
                <a:solidFill>
                  <a:srgbClr val="00B0F0"/>
                </a:solidFill>
                <a:latin typeface="Calibri" panose="020F0502020204030204" pitchFamily="34" charset="0"/>
              </a:rPr>
              <a:t>Tier 3 </a:t>
            </a:r>
            <a:r>
              <a:rPr lang="en-US" sz="3000" dirty="0">
                <a:latin typeface="Calibri" panose="020F0502020204030204" pitchFamily="34" charset="0"/>
              </a:rPr>
              <a:t>- strategies to use to learn </a:t>
            </a:r>
          </a:p>
          <a:p>
            <a:pPr lvl="2"/>
            <a:r>
              <a:rPr lang="en-US" altLang="en-US" sz="2600" dirty="0">
                <a:latin typeface="Calibri" panose="020F0502020204030204" pitchFamily="34" charset="0"/>
              </a:rPr>
              <a:t>Morphological detective skills</a:t>
            </a:r>
          </a:p>
        </p:txBody>
      </p:sp>
      <p:sp>
        <p:nvSpPr>
          <p:cNvPr id="2" name="Footer Placeholder 1"/>
          <p:cNvSpPr>
            <a:spLocks noGrp="1"/>
          </p:cNvSpPr>
          <p:nvPr>
            <p:ph type="ftr" sz="quarter" idx="11"/>
          </p:nvPr>
        </p:nvSpPr>
        <p:spPr/>
        <p:txBody>
          <a:bodyPr/>
          <a:lstStyle/>
          <a:p>
            <a:pPr>
              <a:defRPr/>
            </a:pPr>
            <a:r>
              <a:rPr lang="en-US" altLang="zh-CN" dirty="0">
                <a:solidFill>
                  <a:srgbClr val="465E9C"/>
                </a:solidFill>
              </a:rPr>
              <a:t>© LPdF</a:t>
            </a:r>
          </a:p>
        </p:txBody>
      </p:sp>
      <p:sp>
        <p:nvSpPr>
          <p:cNvPr id="5" name="Slide Number Placeholder 4"/>
          <p:cNvSpPr>
            <a:spLocks noGrp="1"/>
          </p:cNvSpPr>
          <p:nvPr>
            <p:ph type="sldNum" sz="quarter" idx="12"/>
          </p:nvPr>
        </p:nvSpPr>
        <p:spPr/>
        <p:txBody>
          <a:bodyPr/>
          <a:lstStyle/>
          <a:p>
            <a:fld id="{651FC063-5EA9-49AF-AFAF-D68C9E82B23B}" type="slidenum">
              <a:rPr lang="en-US" smtClean="0">
                <a:solidFill>
                  <a:srgbClr val="465E9C"/>
                </a:solidFill>
              </a:rPr>
              <a:pPr/>
              <a:t>56</a:t>
            </a:fld>
            <a:endParaRPr lang="en-US" dirty="0">
              <a:solidFill>
                <a:srgbClr val="465E9C"/>
              </a:solidFill>
            </a:endParaRPr>
          </a:p>
        </p:txBody>
      </p:sp>
    </p:spTree>
    <p:extLst>
      <p:ext uri="{BB962C8B-B14F-4D97-AF65-F5344CB8AC3E}">
        <p14:creationId xmlns:p14="http://schemas.microsoft.com/office/powerpoint/2010/main" val="44339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 calcmode="lin" valueType="num">
                                      <p:cBhvr additive="base">
                                        <p:cTn id="11"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anim calcmode="lin" valueType="num">
                                      <p:cBhvr additive="base">
                                        <p:cTn id="15"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5023" y="817582"/>
            <a:ext cx="6965245" cy="3754418"/>
          </a:xfrm>
        </p:spPr>
        <p:style>
          <a:lnRef idx="3">
            <a:schemeClr val="lt1"/>
          </a:lnRef>
          <a:fillRef idx="1">
            <a:schemeClr val="accent4"/>
          </a:fillRef>
          <a:effectRef idx="1">
            <a:schemeClr val="accent4"/>
          </a:effectRef>
          <a:fontRef idx="minor">
            <a:schemeClr val="lt1"/>
          </a:fontRef>
        </p:style>
        <p:txBody>
          <a:bodyPr>
            <a:normAutofit/>
          </a:bodyPr>
          <a:lstStyle/>
          <a:p>
            <a:r>
              <a:rPr lang="en-US" dirty="0">
                <a:latin typeface="Calibri" panose="020F0502020204030204" pitchFamily="34" charset="0"/>
              </a:rPr>
              <a:t>Activity</a:t>
            </a:r>
            <a:br>
              <a:rPr lang="en-US" dirty="0">
                <a:latin typeface="Calibri" panose="020F0502020204030204" pitchFamily="34" charset="0"/>
              </a:rPr>
            </a:br>
            <a:r>
              <a:rPr lang="en-US" dirty="0">
                <a:latin typeface="Calibri" panose="020F0502020204030204" pitchFamily="34" charset="0"/>
              </a:rPr>
              <a:t>Tier 2 and 3 Words</a:t>
            </a:r>
            <a:br>
              <a:rPr lang="en-US" dirty="0">
                <a:latin typeface="Calibri" panose="020F0502020204030204" pitchFamily="34" charset="0"/>
              </a:rPr>
            </a:br>
            <a:r>
              <a:rPr lang="en-US" dirty="0">
                <a:latin typeface="Calibri" panose="020F0502020204030204" pitchFamily="34" charset="0"/>
              </a:rPr>
              <a:t>While reviewing the following slides of illustrative words, identify 2 – 3 you can start using in intervention</a:t>
            </a:r>
          </a:p>
        </p:txBody>
      </p:sp>
      <p:sp>
        <p:nvSpPr>
          <p:cNvPr id="3" name="Content Placeholder 2"/>
          <p:cNvSpPr>
            <a:spLocks noGrp="1"/>
          </p:cNvSpPr>
          <p:nvPr>
            <p:ph idx="1"/>
          </p:nvPr>
        </p:nvSpPr>
        <p:spPr>
          <a:xfrm>
            <a:off x="1463040" y="4149079"/>
            <a:ext cx="6196405" cy="1573989"/>
          </a:xfrm>
        </p:spPr>
        <p:txBody>
          <a:bodyPr/>
          <a:lstStyle/>
          <a:p>
            <a:endParaRPr lang="en-US" dirty="0"/>
          </a:p>
          <a:p>
            <a:endParaRPr lang="en-US" dirty="0"/>
          </a:p>
        </p:txBody>
      </p:sp>
      <p:sp>
        <p:nvSpPr>
          <p:cNvPr id="4" name="Footer Placeholder 3"/>
          <p:cNvSpPr>
            <a:spLocks noGrp="1"/>
          </p:cNvSpPr>
          <p:nvPr>
            <p:ph type="ftr" sz="quarter" idx="11"/>
          </p:nvPr>
        </p:nvSpPr>
        <p:spPr/>
        <p:txBody>
          <a:bodyPr/>
          <a:lstStyle/>
          <a:p>
            <a:pPr>
              <a:defRPr/>
            </a:pPr>
            <a:r>
              <a:rPr lang="en-US" altLang="zh-CN" dirty="0">
                <a:solidFill>
                  <a:srgbClr val="465E9C"/>
                </a:solidFill>
              </a:rPr>
              <a:t>© LPdF</a:t>
            </a:r>
          </a:p>
        </p:txBody>
      </p:sp>
      <p:sp>
        <p:nvSpPr>
          <p:cNvPr id="5" name="Slide Number Placeholder 4"/>
          <p:cNvSpPr>
            <a:spLocks noGrp="1"/>
          </p:cNvSpPr>
          <p:nvPr>
            <p:ph type="sldNum" sz="quarter" idx="12"/>
          </p:nvPr>
        </p:nvSpPr>
        <p:spPr/>
        <p:txBody>
          <a:bodyPr/>
          <a:lstStyle/>
          <a:p>
            <a:pPr>
              <a:defRPr/>
            </a:pPr>
            <a:fld id="{FFBCDCC1-03B1-46A2-9A8C-C40CE598E7E6}" type="slidenum">
              <a:rPr lang="en-US" altLang="zh-CN" smtClean="0">
                <a:solidFill>
                  <a:srgbClr val="465E9C"/>
                </a:solidFill>
              </a:rPr>
              <a:pPr>
                <a:defRPr/>
              </a:pPr>
              <a:t>57</a:t>
            </a:fld>
            <a:endParaRPr lang="en-US" altLang="zh-CN" dirty="0">
              <a:solidFill>
                <a:srgbClr val="465E9C"/>
              </a:solidFill>
            </a:endParaRPr>
          </a:p>
        </p:txBody>
      </p:sp>
    </p:spTree>
    <p:extLst>
      <p:ext uri="{BB962C8B-B14F-4D97-AF65-F5344CB8AC3E}">
        <p14:creationId xmlns:p14="http://schemas.microsoft.com/office/powerpoint/2010/main" val="7602206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323528" y="409903"/>
            <a:ext cx="8229600" cy="646331"/>
          </a:xfrm>
        </p:spPr>
        <p:style>
          <a:lnRef idx="3">
            <a:schemeClr val="lt1"/>
          </a:lnRef>
          <a:fillRef idx="1">
            <a:schemeClr val="dk1"/>
          </a:fillRef>
          <a:effectRef idx="1">
            <a:schemeClr val="dk1"/>
          </a:effectRef>
          <a:fontRef idx="minor">
            <a:schemeClr val="lt1"/>
          </a:fontRef>
        </p:style>
        <p:txBody>
          <a:bodyPr>
            <a:normAutofit fontScale="90000"/>
          </a:bodyPr>
          <a:lstStyle/>
          <a:p>
            <a:r>
              <a:rPr lang="en-US" altLang="en-US" dirty="0"/>
              <a:t>Common Tier 2 words  </a:t>
            </a:r>
            <a:r>
              <a:rPr lang="en-US" altLang="en-US" sz="2000" dirty="0"/>
              <a:t>(Marzano &amp; Simms, 2013)</a:t>
            </a:r>
          </a:p>
        </p:txBody>
      </p:sp>
      <p:sp>
        <p:nvSpPr>
          <p:cNvPr id="26627" name="Content Placeholder 2"/>
          <p:cNvSpPr>
            <a:spLocks noGrp="1"/>
          </p:cNvSpPr>
          <p:nvPr>
            <p:ph idx="1"/>
          </p:nvPr>
        </p:nvSpPr>
        <p:spPr>
          <a:xfrm>
            <a:off x="467544" y="1268760"/>
            <a:ext cx="8229600" cy="4824412"/>
          </a:xfrm>
        </p:spPr>
        <p:txBody>
          <a:bodyPr/>
          <a:lstStyle/>
          <a:p>
            <a:endParaRPr lang="en-US" altLang="en-US" dirty="0"/>
          </a:p>
          <a:p>
            <a:endParaRPr lang="en-US" altLang="en-US" dirty="0"/>
          </a:p>
          <a:p>
            <a:endParaRPr lang="en-US" altLang="en-US" dirty="0"/>
          </a:p>
          <a:p>
            <a:endParaRPr lang="en-US" altLang="en-US" dirty="0"/>
          </a:p>
          <a:p>
            <a:endParaRPr lang="en-US" altLang="en-US" dirty="0"/>
          </a:p>
          <a:p>
            <a:endParaRPr lang="en-US" altLang="en-US" dirty="0"/>
          </a:p>
          <a:p>
            <a:endParaRPr lang="en-US" altLang="en-US" dirty="0"/>
          </a:p>
          <a:p>
            <a:endParaRPr lang="en-US" altLang="en-US" dirty="0"/>
          </a:p>
          <a:p>
            <a:pPr algn="ctr"/>
            <a:r>
              <a:rPr lang="en-US" altLang="en-US" sz="3300" dirty="0"/>
              <a:t>Are you using these in your conversations with your students?</a:t>
            </a:r>
          </a:p>
        </p:txBody>
      </p:sp>
      <p:sp>
        <p:nvSpPr>
          <p:cNvPr id="3" name="Footer Placeholder 2"/>
          <p:cNvSpPr>
            <a:spLocks noGrp="1"/>
          </p:cNvSpPr>
          <p:nvPr>
            <p:ph type="ftr" sz="quarter" idx="11"/>
          </p:nvPr>
        </p:nvSpPr>
        <p:spPr/>
        <p:txBody>
          <a:bodyPr/>
          <a:lstStyle/>
          <a:p>
            <a:pPr>
              <a:defRPr/>
            </a:pPr>
            <a:r>
              <a:rPr lang="en-US" altLang="zh-CN" dirty="0">
                <a:solidFill>
                  <a:srgbClr val="465E9C"/>
                </a:solidFill>
              </a:rPr>
              <a:t>© LPdF</a:t>
            </a:r>
          </a:p>
        </p:txBody>
      </p:sp>
      <p:sp>
        <p:nvSpPr>
          <p:cNvPr id="2" name="Slide Number Placeholder 1"/>
          <p:cNvSpPr>
            <a:spLocks noGrp="1"/>
          </p:cNvSpPr>
          <p:nvPr>
            <p:ph type="sldNum" sz="quarter" idx="12"/>
          </p:nvPr>
        </p:nvSpPr>
        <p:spPr/>
        <p:txBody>
          <a:bodyPr/>
          <a:lstStyle/>
          <a:p>
            <a:pPr>
              <a:defRPr/>
            </a:pPr>
            <a:fld id="{FFBCDCC1-03B1-46A2-9A8C-C40CE598E7E6}" type="slidenum">
              <a:rPr lang="en-US" altLang="zh-CN" smtClean="0">
                <a:solidFill>
                  <a:srgbClr val="465E9C"/>
                </a:solidFill>
              </a:rPr>
              <a:pPr>
                <a:defRPr/>
              </a:pPr>
              <a:t>58</a:t>
            </a:fld>
            <a:endParaRPr lang="en-US" altLang="zh-CN" dirty="0">
              <a:solidFill>
                <a:srgbClr val="465E9C"/>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2075317724"/>
              </p:ext>
            </p:extLst>
          </p:nvPr>
        </p:nvGraphicFramePr>
        <p:xfrm>
          <a:off x="1219200" y="1484784"/>
          <a:ext cx="6089104" cy="2590800"/>
        </p:xfrm>
        <a:graphic>
          <a:graphicData uri="http://schemas.openxmlformats.org/drawingml/2006/table">
            <a:tbl>
              <a:tblPr firstRow="1" bandRow="1">
                <a:tableStyleId>{22838BEF-8BB2-4498-84A7-C5851F593DF1}</a:tableStyleId>
              </a:tblPr>
              <a:tblGrid>
                <a:gridCol w="1932191">
                  <a:extLst>
                    <a:ext uri="{9D8B030D-6E8A-4147-A177-3AD203B41FA5}">
                      <a16:colId xmlns:a16="http://schemas.microsoft.com/office/drawing/2014/main" val="20000"/>
                    </a:ext>
                  </a:extLst>
                </a:gridCol>
                <a:gridCol w="1904779">
                  <a:extLst>
                    <a:ext uri="{9D8B030D-6E8A-4147-A177-3AD203B41FA5}">
                      <a16:colId xmlns:a16="http://schemas.microsoft.com/office/drawing/2014/main" val="20001"/>
                    </a:ext>
                  </a:extLst>
                </a:gridCol>
                <a:gridCol w="2252134">
                  <a:extLst>
                    <a:ext uri="{9D8B030D-6E8A-4147-A177-3AD203B41FA5}">
                      <a16:colId xmlns:a16="http://schemas.microsoft.com/office/drawing/2014/main" val="20002"/>
                    </a:ext>
                  </a:extLst>
                </a:gridCol>
              </a:tblGrid>
              <a:tr h="370840">
                <a:tc>
                  <a:txBody>
                    <a:bodyPr/>
                    <a:lstStyle/>
                    <a:p>
                      <a:r>
                        <a:rPr lang="en-US" sz="2800" b="1" dirty="0"/>
                        <a:t>Arrange</a:t>
                      </a:r>
                    </a:p>
                  </a:txBody>
                  <a:tcPr marL="68580" marR="68580"/>
                </a:tc>
                <a:tc>
                  <a:txBody>
                    <a:bodyPr/>
                    <a:lstStyle/>
                    <a:p>
                      <a:r>
                        <a:rPr lang="en-US" sz="2800" b="1" dirty="0"/>
                        <a:t>Execute</a:t>
                      </a:r>
                    </a:p>
                  </a:txBody>
                  <a:tcPr marL="68580" marR="68580"/>
                </a:tc>
                <a:tc>
                  <a:txBody>
                    <a:bodyPr/>
                    <a:lstStyle/>
                    <a:p>
                      <a:r>
                        <a:rPr lang="en-US" sz="2800" b="1" dirty="0"/>
                        <a:t>Introduce</a:t>
                      </a:r>
                    </a:p>
                  </a:txBody>
                  <a:tcPr marL="68580" marR="68580"/>
                </a:tc>
                <a:extLst>
                  <a:ext uri="{0D108BD9-81ED-4DB2-BD59-A6C34878D82A}">
                    <a16:rowId xmlns:a16="http://schemas.microsoft.com/office/drawing/2014/main" val="10000"/>
                  </a:ext>
                </a:extLst>
              </a:tr>
              <a:tr h="307593">
                <a:tc>
                  <a:txBody>
                    <a:bodyPr/>
                    <a:lstStyle/>
                    <a:p>
                      <a:r>
                        <a:rPr lang="en-US" sz="2800" b="1" dirty="0"/>
                        <a:t>Combine</a:t>
                      </a:r>
                    </a:p>
                  </a:txBody>
                  <a:tcPr marL="68580" marR="68580"/>
                </a:tc>
                <a:tc>
                  <a:txBody>
                    <a:bodyPr/>
                    <a:lstStyle/>
                    <a:p>
                      <a:r>
                        <a:rPr lang="en-US" sz="2800" b="1" dirty="0"/>
                        <a:t>Exemplify</a:t>
                      </a:r>
                    </a:p>
                  </a:txBody>
                  <a:tcPr marL="68580" marR="68580"/>
                </a:tc>
                <a:tc>
                  <a:txBody>
                    <a:bodyPr/>
                    <a:lstStyle/>
                    <a:p>
                      <a:r>
                        <a:rPr lang="en-US" sz="2800" b="1" dirty="0"/>
                        <a:t>Label</a:t>
                      </a:r>
                    </a:p>
                  </a:txBody>
                  <a:tcPr marL="68580" marR="68580"/>
                </a:tc>
                <a:extLst>
                  <a:ext uri="{0D108BD9-81ED-4DB2-BD59-A6C34878D82A}">
                    <a16:rowId xmlns:a16="http://schemas.microsoft.com/office/drawing/2014/main" val="10001"/>
                  </a:ext>
                </a:extLst>
              </a:tr>
              <a:tr h="370840">
                <a:tc>
                  <a:txBody>
                    <a:bodyPr/>
                    <a:lstStyle/>
                    <a:p>
                      <a:r>
                        <a:rPr lang="en-US" sz="2800" b="1" dirty="0"/>
                        <a:t>Compare</a:t>
                      </a:r>
                    </a:p>
                  </a:txBody>
                  <a:tcPr marL="68580" marR="68580"/>
                </a:tc>
                <a:tc>
                  <a:txBody>
                    <a:bodyPr/>
                    <a:lstStyle/>
                    <a:p>
                      <a:r>
                        <a:rPr lang="en-US" sz="2800" b="1" dirty="0"/>
                        <a:t>Generate</a:t>
                      </a:r>
                    </a:p>
                  </a:txBody>
                  <a:tcPr marL="68580" marR="68580"/>
                </a:tc>
                <a:tc>
                  <a:txBody>
                    <a:bodyPr/>
                    <a:lstStyle/>
                    <a:p>
                      <a:r>
                        <a:rPr lang="en-US" sz="2800" b="1" dirty="0"/>
                        <a:t>Participate</a:t>
                      </a:r>
                    </a:p>
                  </a:txBody>
                  <a:tcPr marL="68580" marR="68580"/>
                </a:tc>
                <a:extLst>
                  <a:ext uri="{0D108BD9-81ED-4DB2-BD59-A6C34878D82A}">
                    <a16:rowId xmlns:a16="http://schemas.microsoft.com/office/drawing/2014/main" val="10002"/>
                  </a:ext>
                </a:extLst>
              </a:tr>
              <a:tr h="352214">
                <a:tc>
                  <a:txBody>
                    <a:bodyPr/>
                    <a:lstStyle/>
                    <a:p>
                      <a:r>
                        <a:rPr lang="en-US" sz="2800" b="1" dirty="0"/>
                        <a:t>Construct</a:t>
                      </a:r>
                    </a:p>
                  </a:txBody>
                  <a:tcPr marL="68580" marR="68580"/>
                </a:tc>
                <a:tc>
                  <a:txBody>
                    <a:bodyPr/>
                    <a:lstStyle/>
                    <a:p>
                      <a:r>
                        <a:rPr lang="en-US" sz="2800" b="1" dirty="0"/>
                        <a:t>Improve</a:t>
                      </a:r>
                    </a:p>
                  </a:txBody>
                  <a:tcPr marL="68580" marR="68580"/>
                </a:tc>
                <a:tc>
                  <a:txBody>
                    <a:bodyPr/>
                    <a:lstStyle/>
                    <a:p>
                      <a:r>
                        <a:rPr lang="en-US" sz="2800" b="1" dirty="0"/>
                        <a:t>Recognize</a:t>
                      </a:r>
                    </a:p>
                  </a:txBody>
                  <a:tcPr marL="68580" marR="68580"/>
                </a:tc>
                <a:extLst>
                  <a:ext uri="{0D108BD9-81ED-4DB2-BD59-A6C34878D82A}">
                    <a16:rowId xmlns:a16="http://schemas.microsoft.com/office/drawing/2014/main" val="10003"/>
                  </a:ext>
                </a:extLst>
              </a:tr>
              <a:tr h="370840">
                <a:tc>
                  <a:txBody>
                    <a:bodyPr/>
                    <a:lstStyle/>
                    <a:p>
                      <a:r>
                        <a:rPr lang="en-US" sz="2800" b="1" dirty="0"/>
                        <a:t>contribute</a:t>
                      </a:r>
                    </a:p>
                  </a:txBody>
                  <a:tcPr marL="68580" marR="68580"/>
                </a:tc>
                <a:tc>
                  <a:txBody>
                    <a:bodyPr/>
                    <a:lstStyle/>
                    <a:p>
                      <a:r>
                        <a:rPr lang="en-US" sz="2800" b="1" dirty="0"/>
                        <a:t>initiate</a:t>
                      </a:r>
                    </a:p>
                  </a:txBody>
                  <a:tcPr marL="68580" marR="68580"/>
                </a:tc>
                <a:tc>
                  <a:txBody>
                    <a:bodyPr/>
                    <a:lstStyle/>
                    <a:p>
                      <a:r>
                        <a:rPr lang="en-US" sz="2800" b="1" dirty="0"/>
                        <a:t>Sort </a:t>
                      </a:r>
                    </a:p>
                  </a:txBody>
                  <a:tcPr marL="68580" marR="68580"/>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820399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62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dk1">
              <a:shade val="50000"/>
            </a:schemeClr>
          </a:lnRef>
          <a:fillRef idx="1">
            <a:schemeClr val="dk1"/>
          </a:fillRef>
          <a:effectRef idx="0">
            <a:schemeClr val="dk1"/>
          </a:effectRef>
          <a:fontRef idx="minor">
            <a:schemeClr val="lt1"/>
          </a:fontRef>
        </p:style>
        <p:txBody>
          <a:bodyPr>
            <a:normAutofit/>
          </a:bodyPr>
          <a:lstStyle/>
          <a:p>
            <a:r>
              <a:rPr lang="en-US" dirty="0"/>
              <a:t>Tier 3:  Language Arts </a:t>
            </a:r>
            <a:br>
              <a:rPr lang="en-US" dirty="0"/>
            </a:br>
            <a:r>
              <a:rPr lang="en-US" sz="2200" dirty="0"/>
              <a:t>(from Marzano and Simms)</a:t>
            </a:r>
          </a:p>
        </p:txBody>
      </p:sp>
      <p:graphicFrame>
        <p:nvGraphicFramePr>
          <p:cNvPr id="6" name="Content Placeholder 5"/>
          <p:cNvGraphicFramePr>
            <a:graphicFrameLocks noGrp="1"/>
          </p:cNvGraphicFramePr>
          <p:nvPr>
            <p:ph idx="1"/>
            <p:extLst/>
          </p:nvPr>
        </p:nvGraphicFramePr>
        <p:xfrm>
          <a:off x="971600" y="2119313"/>
          <a:ext cx="7272808" cy="3810000"/>
        </p:xfrm>
        <a:graphic>
          <a:graphicData uri="http://schemas.openxmlformats.org/drawingml/2006/table">
            <a:tbl>
              <a:tblPr firstRow="1" bandRow="1">
                <a:tableStyleId>{D27102A9-8310-4765-A935-A1911B00CA55}</a:tableStyleId>
              </a:tblPr>
              <a:tblGrid>
                <a:gridCol w="2041078">
                  <a:extLst>
                    <a:ext uri="{9D8B030D-6E8A-4147-A177-3AD203B41FA5}">
                      <a16:colId xmlns:a16="http://schemas.microsoft.com/office/drawing/2014/main" val="20000"/>
                    </a:ext>
                  </a:extLst>
                </a:gridCol>
                <a:gridCol w="1549003">
                  <a:extLst>
                    <a:ext uri="{9D8B030D-6E8A-4147-A177-3AD203B41FA5}">
                      <a16:colId xmlns:a16="http://schemas.microsoft.com/office/drawing/2014/main" val="20001"/>
                    </a:ext>
                  </a:extLst>
                </a:gridCol>
                <a:gridCol w="1549003">
                  <a:extLst>
                    <a:ext uri="{9D8B030D-6E8A-4147-A177-3AD203B41FA5}">
                      <a16:colId xmlns:a16="http://schemas.microsoft.com/office/drawing/2014/main" val="20002"/>
                    </a:ext>
                  </a:extLst>
                </a:gridCol>
                <a:gridCol w="2133724">
                  <a:extLst>
                    <a:ext uri="{9D8B030D-6E8A-4147-A177-3AD203B41FA5}">
                      <a16:colId xmlns:a16="http://schemas.microsoft.com/office/drawing/2014/main" val="20003"/>
                    </a:ext>
                  </a:extLst>
                </a:gridCol>
              </a:tblGrid>
              <a:tr h="370840">
                <a:tc>
                  <a:txBody>
                    <a:bodyPr/>
                    <a:lstStyle/>
                    <a:p>
                      <a:r>
                        <a:rPr lang="en-US" sz="2200" b="1" dirty="0"/>
                        <a:t>Action word (K)</a:t>
                      </a:r>
                    </a:p>
                  </a:txBody>
                  <a:tcPr/>
                </a:tc>
                <a:tc>
                  <a:txBody>
                    <a:bodyPr/>
                    <a:lstStyle/>
                    <a:p>
                      <a:r>
                        <a:rPr lang="en-US" sz="2200" b="1" dirty="0"/>
                        <a:t>Future tense (G 1)</a:t>
                      </a:r>
                    </a:p>
                  </a:txBody>
                  <a:tcPr/>
                </a:tc>
                <a:tc>
                  <a:txBody>
                    <a:bodyPr/>
                    <a:lstStyle/>
                    <a:p>
                      <a:r>
                        <a:rPr lang="en-US" sz="2200" b="1" dirty="0"/>
                        <a:t>Adjective (G 2)</a:t>
                      </a:r>
                    </a:p>
                  </a:txBody>
                  <a:tcPr/>
                </a:tc>
                <a:tc>
                  <a:txBody>
                    <a:bodyPr/>
                    <a:lstStyle/>
                    <a:p>
                      <a:r>
                        <a:rPr lang="en-US" sz="2200" b="1" dirty="0"/>
                        <a:t>Conjunction</a:t>
                      </a:r>
                      <a:r>
                        <a:rPr lang="en-US" sz="2200" b="1" baseline="0" dirty="0"/>
                        <a:t> </a:t>
                      </a:r>
                    </a:p>
                    <a:p>
                      <a:r>
                        <a:rPr lang="en-US" sz="2200" b="1" baseline="0" dirty="0"/>
                        <a:t>(G 3)</a:t>
                      </a:r>
                      <a:endParaRPr lang="en-US" sz="2200" b="1" dirty="0"/>
                    </a:p>
                  </a:txBody>
                  <a:tcPr/>
                </a:tc>
                <a:extLst>
                  <a:ext uri="{0D108BD9-81ED-4DB2-BD59-A6C34878D82A}">
                    <a16:rowId xmlns:a16="http://schemas.microsoft.com/office/drawing/2014/main" val="10000"/>
                  </a:ext>
                </a:extLst>
              </a:tr>
              <a:tr h="370840">
                <a:tc>
                  <a:txBody>
                    <a:bodyPr/>
                    <a:lstStyle/>
                    <a:p>
                      <a:r>
                        <a:rPr lang="en-US" sz="2200" b="1" dirty="0"/>
                        <a:t>Noun (K)</a:t>
                      </a:r>
                    </a:p>
                  </a:txBody>
                  <a:tcPr/>
                </a:tc>
                <a:tc>
                  <a:txBody>
                    <a:bodyPr/>
                    <a:lstStyle/>
                    <a:p>
                      <a:r>
                        <a:rPr lang="en-US" sz="2200" b="1" dirty="0"/>
                        <a:t>Plural</a:t>
                      </a:r>
                      <a:r>
                        <a:rPr lang="en-US" sz="2200" b="1" baseline="0" dirty="0"/>
                        <a:t> (G 1)</a:t>
                      </a:r>
                      <a:endParaRPr lang="en-US" sz="2200" b="1" dirty="0"/>
                    </a:p>
                  </a:txBody>
                  <a:tcPr/>
                </a:tc>
                <a:tc>
                  <a:txBody>
                    <a:bodyPr/>
                    <a:lstStyle/>
                    <a:p>
                      <a:r>
                        <a:rPr lang="en-US" sz="2200" b="1" dirty="0"/>
                        <a:t>Common noun (G 2)</a:t>
                      </a:r>
                    </a:p>
                  </a:txBody>
                  <a:tcPr/>
                </a:tc>
                <a:tc>
                  <a:txBody>
                    <a:bodyPr/>
                    <a:lstStyle/>
                    <a:p>
                      <a:r>
                        <a:rPr lang="en-US" sz="2200" b="1" dirty="0"/>
                        <a:t>Personal pronoun (G 3)</a:t>
                      </a:r>
                    </a:p>
                  </a:txBody>
                  <a:tcPr/>
                </a:tc>
                <a:extLst>
                  <a:ext uri="{0D108BD9-81ED-4DB2-BD59-A6C34878D82A}">
                    <a16:rowId xmlns:a16="http://schemas.microsoft.com/office/drawing/2014/main" val="10001"/>
                  </a:ext>
                </a:extLst>
              </a:tr>
              <a:tr h="370840">
                <a:tc>
                  <a:txBody>
                    <a:bodyPr/>
                    <a:lstStyle/>
                    <a:p>
                      <a:r>
                        <a:rPr lang="en-US" sz="2200" b="1" dirty="0"/>
                        <a:t>Verb</a:t>
                      </a:r>
                      <a:r>
                        <a:rPr lang="en-US" sz="2200" b="1" baseline="0" dirty="0"/>
                        <a:t> (K)</a:t>
                      </a:r>
                      <a:endParaRPr lang="en-US" sz="2200" b="1" dirty="0"/>
                    </a:p>
                  </a:txBody>
                  <a:tcPr/>
                </a:tc>
                <a:tc>
                  <a:txBody>
                    <a:bodyPr/>
                    <a:lstStyle/>
                    <a:p>
                      <a:r>
                        <a:rPr lang="en-US" sz="2200" b="1" dirty="0"/>
                        <a:t>Singular </a:t>
                      </a:r>
                    </a:p>
                    <a:p>
                      <a:r>
                        <a:rPr lang="en-US" sz="2200" b="1" dirty="0"/>
                        <a:t>(G 1)</a:t>
                      </a:r>
                    </a:p>
                  </a:txBody>
                  <a:tcPr/>
                </a:tc>
                <a:tc>
                  <a:txBody>
                    <a:bodyPr/>
                    <a:lstStyle/>
                    <a:p>
                      <a:r>
                        <a:rPr lang="en-US" sz="2200" b="1" dirty="0"/>
                        <a:t>Pronoun</a:t>
                      </a:r>
                      <a:r>
                        <a:rPr lang="en-US" sz="2200" b="1" baseline="0" dirty="0"/>
                        <a:t> </a:t>
                      </a:r>
                    </a:p>
                    <a:p>
                      <a:r>
                        <a:rPr lang="en-US" sz="2200" b="1" baseline="0" dirty="0"/>
                        <a:t>(G 2)</a:t>
                      </a:r>
                      <a:endParaRPr lang="en-US" sz="2200" b="1" dirty="0"/>
                    </a:p>
                  </a:txBody>
                  <a:tcPr/>
                </a:tc>
                <a:tc>
                  <a:txBody>
                    <a:bodyPr/>
                    <a:lstStyle/>
                    <a:p>
                      <a:r>
                        <a:rPr lang="en-US" sz="2200" b="1" dirty="0"/>
                        <a:t>Preposition </a:t>
                      </a:r>
                    </a:p>
                    <a:p>
                      <a:r>
                        <a:rPr lang="en-US" sz="2200" b="1" dirty="0"/>
                        <a:t>(G 3)</a:t>
                      </a:r>
                    </a:p>
                  </a:txBody>
                  <a:tcPr/>
                </a:tc>
                <a:extLst>
                  <a:ext uri="{0D108BD9-81ED-4DB2-BD59-A6C34878D82A}">
                    <a16:rowId xmlns:a16="http://schemas.microsoft.com/office/drawing/2014/main" val="10002"/>
                  </a:ext>
                </a:extLst>
              </a:tr>
              <a:tr h="370840">
                <a:tc>
                  <a:txBody>
                    <a:bodyPr/>
                    <a:lstStyle/>
                    <a:p>
                      <a:r>
                        <a:rPr lang="en-US" sz="2200" b="1" dirty="0"/>
                        <a:t>Article (G 1)</a:t>
                      </a:r>
                    </a:p>
                  </a:txBody>
                  <a:tcPr/>
                </a:tc>
                <a:tc>
                  <a:txBody>
                    <a:bodyPr/>
                    <a:lstStyle/>
                    <a:p>
                      <a:r>
                        <a:rPr lang="en-US" sz="2200" b="1" dirty="0"/>
                        <a:t>Prefix (G 2)</a:t>
                      </a:r>
                    </a:p>
                  </a:txBody>
                  <a:tcPr/>
                </a:tc>
                <a:tc>
                  <a:txBody>
                    <a:bodyPr/>
                    <a:lstStyle/>
                    <a:p>
                      <a:r>
                        <a:rPr lang="en-US" sz="2200" b="1" dirty="0"/>
                        <a:t>Adverb (G 3)</a:t>
                      </a:r>
                    </a:p>
                  </a:txBody>
                  <a:tcPr/>
                </a:tc>
                <a:tc>
                  <a:txBody>
                    <a:bodyPr/>
                    <a:lstStyle/>
                    <a:p>
                      <a:r>
                        <a:rPr lang="en-US" sz="2200" b="1" dirty="0"/>
                        <a:t>Part of speech (G 3)</a:t>
                      </a:r>
                    </a:p>
                  </a:txBody>
                  <a:tcPr/>
                </a:tc>
                <a:extLst>
                  <a:ext uri="{0D108BD9-81ED-4DB2-BD59-A6C34878D82A}">
                    <a16:rowId xmlns:a16="http://schemas.microsoft.com/office/drawing/2014/main" val="10003"/>
                  </a:ext>
                </a:extLst>
              </a:tr>
              <a:tr h="370840">
                <a:tc>
                  <a:txBody>
                    <a:bodyPr/>
                    <a:lstStyle/>
                    <a:p>
                      <a:r>
                        <a:rPr lang="en-US" sz="2200" b="1" dirty="0"/>
                        <a:t>Past Tense </a:t>
                      </a:r>
                    </a:p>
                    <a:p>
                      <a:r>
                        <a:rPr lang="en-US" sz="2200" b="1" dirty="0"/>
                        <a:t>(G 1)</a:t>
                      </a:r>
                    </a:p>
                  </a:txBody>
                  <a:tcPr/>
                </a:tc>
                <a:tc>
                  <a:txBody>
                    <a:bodyPr/>
                    <a:lstStyle/>
                    <a:p>
                      <a:r>
                        <a:rPr lang="en-US" sz="2200" b="1" dirty="0"/>
                        <a:t>Suffix (G 2)</a:t>
                      </a:r>
                    </a:p>
                  </a:txBody>
                  <a:tcPr/>
                </a:tc>
                <a:tc>
                  <a:txBody>
                    <a:bodyPr/>
                    <a:lstStyle/>
                    <a:p>
                      <a:r>
                        <a:rPr lang="en-US" sz="2200" b="1" dirty="0"/>
                        <a:t>Affix (G 3)</a:t>
                      </a:r>
                    </a:p>
                  </a:txBody>
                  <a:tcPr/>
                </a:tc>
                <a:tc>
                  <a:txBody>
                    <a:bodyPr/>
                    <a:lstStyle/>
                    <a:p>
                      <a:r>
                        <a:rPr lang="en-US" sz="2200" b="1" dirty="0"/>
                        <a:t>Comparative </a:t>
                      </a:r>
                    </a:p>
                    <a:p>
                      <a:r>
                        <a:rPr lang="en-US" sz="2200" b="1" dirty="0"/>
                        <a:t>(G 4)</a:t>
                      </a:r>
                    </a:p>
                  </a:txBody>
                  <a:tcPr/>
                </a:tc>
                <a:extLst>
                  <a:ext uri="{0D108BD9-81ED-4DB2-BD59-A6C34878D82A}">
                    <a16:rowId xmlns:a16="http://schemas.microsoft.com/office/drawing/2014/main" val="10004"/>
                  </a:ext>
                </a:extLst>
              </a:tr>
            </a:tbl>
          </a:graphicData>
        </a:graphic>
      </p:graphicFrame>
      <p:sp>
        <p:nvSpPr>
          <p:cNvPr id="4" name="Footer Placeholder 3"/>
          <p:cNvSpPr>
            <a:spLocks noGrp="1"/>
          </p:cNvSpPr>
          <p:nvPr>
            <p:ph type="ftr" sz="quarter" idx="11"/>
          </p:nvPr>
        </p:nvSpPr>
        <p:spPr/>
        <p:txBody>
          <a:bodyPr/>
          <a:lstStyle/>
          <a:p>
            <a:pPr>
              <a:defRPr/>
            </a:pPr>
            <a:r>
              <a:rPr lang="en-US" altLang="zh-CN" dirty="0">
                <a:solidFill>
                  <a:srgbClr val="465E9C"/>
                </a:solidFill>
              </a:rPr>
              <a:t>© LPdF</a:t>
            </a:r>
          </a:p>
        </p:txBody>
      </p:sp>
      <p:sp>
        <p:nvSpPr>
          <p:cNvPr id="5" name="Slide Number Placeholder 4"/>
          <p:cNvSpPr>
            <a:spLocks noGrp="1"/>
          </p:cNvSpPr>
          <p:nvPr>
            <p:ph type="sldNum" sz="quarter" idx="12"/>
          </p:nvPr>
        </p:nvSpPr>
        <p:spPr/>
        <p:txBody>
          <a:bodyPr/>
          <a:lstStyle/>
          <a:p>
            <a:pPr>
              <a:defRPr/>
            </a:pPr>
            <a:fld id="{FFBCDCC1-03B1-46A2-9A8C-C40CE598E7E6}" type="slidenum">
              <a:rPr lang="en-US" altLang="zh-CN" smtClean="0">
                <a:solidFill>
                  <a:srgbClr val="465E9C"/>
                </a:solidFill>
              </a:rPr>
              <a:pPr>
                <a:defRPr/>
              </a:pPr>
              <a:t>59</a:t>
            </a:fld>
            <a:endParaRPr lang="en-US" altLang="zh-CN" dirty="0">
              <a:solidFill>
                <a:srgbClr val="465E9C"/>
              </a:solidFill>
            </a:endParaRPr>
          </a:p>
        </p:txBody>
      </p:sp>
    </p:spTree>
    <p:extLst>
      <p:ext uri="{BB962C8B-B14F-4D97-AF65-F5344CB8AC3E}">
        <p14:creationId xmlns:p14="http://schemas.microsoft.com/office/powerpoint/2010/main" val="16532937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chemeClr val="tx1"/>
                </a:solidFill>
                <a:latin typeface="Arial Black" panose="020B0A04020102020204" pitchFamily="34" charset="0"/>
              </a:rPr>
              <a:t>Disclosures</a:t>
            </a:r>
          </a:p>
        </p:txBody>
      </p:sp>
      <p:sp>
        <p:nvSpPr>
          <p:cNvPr id="2" name="Footer Placeholder 1"/>
          <p:cNvSpPr>
            <a:spLocks noGrp="1"/>
          </p:cNvSpPr>
          <p:nvPr>
            <p:ph type="ftr" sz="quarter" idx="11"/>
          </p:nvPr>
        </p:nvSpPr>
        <p:spPr/>
        <p:txBody>
          <a:bodyPr/>
          <a:lstStyle/>
          <a:p>
            <a:r>
              <a:rPr lang="en-US" dirty="0"/>
              <a:t>© LPdF</a:t>
            </a:r>
          </a:p>
        </p:txBody>
      </p:sp>
      <p:sp>
        <p:nvSpPr>
          <p:cNvPr id="5" name="Slide Number Placeholder 4"/>
          <p:cNvSpPr>
            <a:spLocks noGrp="1"/>
          </p:cNvSpPr>
          <p:nvPr>
            <p:ph type="sldNum" sz="quarter" idx="12"/>
          </p:nvPr>
        </p:nvSpPr>
        <p:spPr/>
        <p:txBody>
          <a:bodyPr/>
          <a:lstStyle/>
          <a:p>
            <a:fld id="{561D2430-FB11-4C87-BF1D-6F488A17F237}" type="slidenum">
              <a:rPr lang="en-US" smtClean="0">
                <a:solidFill>
                  <a:srgbClr val="FFFFFF">
                    <a:tint val="75000"/>
                  </a:srgbClr>
                </a:solidFill>
              </a:rPr>
              <a:pPr/>
              <a:t>6</a:t>
            </a:fld>
            <a:endParaRPr lang="en-US" dirty="0">
              <a:solidFill>
                <a:srgbClr val="FFFFFF">
                  <a:tint val="75000"/>
                </a:srgbClr>
              </a:solidFill>
            </a:endParaRPr>
          </a:p>
        </p:txBody>
      </p:sp>
      <p:graphicFrame>
        <p:nvGraphicFramePr>
          <p:cNvPr id="6" name="Diagram 5"/>
          <p:cNvGraphicFramePr/>
          <p:nvPr>
            <p:extLst>
              <p:ext uri="{D42A27DB-BD31-4B8C-83A1-F6EECF244321}">
                <p14:modId xmlns:p14="http://schemas.microsoft.com/office/powerpoint/2010/main" val="2225882676"/>
              </p:ext>
            </p:extLst>
          </p:nvPr>
        </p:nvGraphicFramePr>
        <p:xfrm>
          <a:off x="685800" y="1676400"/>
          <a:ext cx="7848600" cy="464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816084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style>
          <a:lnRef idx="3">
            <a:schemeClr val="lt1"/>
          </a:lnRef>
          <a:fillRef idx="1">
            <a:schemeClr val="dk1"/>
          </a:fillRef>
          <a:effectRef idx="1">
            <a:schemeClr val="dk1"/>
          </a:effectRef>
          <a:fontRef idx="minor">
            <a:schemeClr val="lt1"/>
          </a:fontRef>
        </p:style>
        <p:txBody>
          <a:bodyPr>
            <a:normAutofit/>
          </a:bodyPr>
          <a:lstStyle/>
          <a:p>
            <a:r>
              <a:rPr lang="en-US" altLang="en-US" dirty="0"/>
              <a:t>Tier 3 –Math</a:t>
            </a:r>
            <a:br>
              <a:rPr lang="en-US" altLang="en-US" dirty="0"/>
            </a:br>
            <a:r>
              <a:rPr lang="en-US" altLang="en-US" sz="2400" dirty="0"/>
              <a:t>(From Marzano and Simms)</a:t>
            </a:r>
          </a:p>
        </p:txBody>
      </p:sp>
      <p:sp>
        <p:nvSpPr>
          <p:cNvPr id="27651" name="Content Placeholder 2"/>
          <p:cNvSpPr>
            <a:spLocks noGrp="1"/>
          </p:cNvSpPr>
          <p:nvPr>
            <p:ph idx="1"/>
          </p:nvPr>
        </p:nvSpPr>
        <p:spPr/>
        <p:txBody>
          <a:bodyPr/>
          <a:lstStyle/>
          <a:p>
            <a:endParaRPr lang="en-US" altLang="en-US" dirty="0"/>
          </a:p>
          <a:p>
            <a:endParaRPr lang="en-US" altLang="en-US" dirty="0"/>
          </a:p>
        </p:txBody>
      </p:sp>
      <p:sp>
        <p:nvSpPr>
          <p:cNvPr id="4" name="Footer Placeholder 3"/>
          <p:cNvSpPr>
            <a:spLocks noGrp="1"/>
          </p:cNvSpPr>
          <p:nvPr>
            <p:ph type="ftr" sz="quarter" idx="11"/>
          </p:nvPr>
        </p:nvSpPr>
        <p:spPr/>
        <p:txBody>
          <a:bodyPr/>
          <a:lstStyle/>
          <a:p>
            <a:pPr>
              <a:defRPr/>
            </a:pPr>
            <a:r>
              <a:rPr lang="en-US" altLang="zh-CN" dirty="0">
                <a:solidFill>
                  <a:srgbClr val="465E9C"/>
                </a:solidFill>
              </a:rPr>
              <a:t>© LPdF</a:t>
            </a:r>
          </a:p>
        </p:txBody>
      </p:sp>
      <p:sp>
        <p:nvSpPr>
          <p:cNvPr id="2" name="Slide Number Placeholder 1"/>
          <p:cNvSpPr>
            <a:spLocks noGrp="1"/>
          </p:cNvSpPr>
          <p:nvPr>
            <p:ph type="sldNum" sz="quarter" idx="12"/>
          </p:nvPr>
        </p:nvSpPr>
        <p:spPr/>
        <p:txBody>
          <a:bodyPr/>
          <a:lstStyle/>
          <a:p>
            <a:pPr>
              <a:defRPr/>
            </a:pPr>
            <a:fld id="{FFBCDCC1-03B1-46A2-9A8C-C40CE598E7E6}" type="slidenum">
              <a:rPr lang="en-US" altLang="zh-CN" smtClean="0">
                <a:solidFill>
                  <a:srgbClr val="465E9C"/>
                </a:solidFill>
              </a:rPr>
              <a:pPr>
                <a:defRPr/>
              </a:pPr>
              <a:t>60</a:t>
            </a:fld>
            <a:endParaRPr lang="en-US" altLang="zh-CN" dirty="0">
              <a:solidFill>
                <a:srgbClr val="465E9C"/>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3952217948"/>
              </p:ext>
            </p:extLst>
          </p:nvPr>
        </p:nvGraphicFramePr>
        <p:xfrm>
          <a:off x="628650" y="2060848"/>
          <a:ext cx="7687766" cy="2520176"/>
        </p:xfrm>
        <a:graphic>
          <a:graphicData uri="http://schemas.openxmlformats.org/drawingml/2006/table">
            <a:tbl>
              <a:tblPr firstRow="1" bandRow="1">
                <a:tableStyleId>{9D7B26C5-4107-4FEC-AEDC-1716B250A1EF}</a:tableStyleId>
              </a:tblPr>
              <a:tblGrid>
                <a:gridCol w="1642047">
                  <a:extLst>
                    <a:ext uri="{9D8B030D-6E8A-4147-A177-3AD203B41FA5}">
                      <a16:colId xmlns:a16="http://schemas.microsoft.com/office/drawing/2014/main" val="20000"/>
                    </a:ext>
                  </a:extLst>
                </a:gridCol>
                <a:gridCol w="1996503">
                  <a:extLst>
                    <a:ext uri="{9D8B030D-6E8A-4147-A177-3AD203B41FA5}">
                      <a16:colId xmlns:a16="http://schemas.microsoft.com/office/drawing/2014/main" val="20001"/>
                    </a:ext>
                  </a:extLst>
                </a:gridCol>
                <a:gridCol w="2033976">
                  <a:extLst>
                    <a:ext uri="{9D8B030D-6E8A-4147-A177-3AD203B41FA5}">
                      <a16:colId xmlns:a16="http://schemas.microsoft.com/office/drawing/2014/main" val="20002"/>
                    </a:ext>
                  </a:extLst>
                </a:gridCol>
                <a:gridCol w="2015240">
                  <a:extLst>
                    <a:ext uri="{9D8B030D-6E8A-4147-A177-3AD203B41FA5}">
                      <a16:colId xmlns:a16="http://schemas.microsoft.com/office/drawing/2014/main" val="20003"/>
                    </a:ext>
                  </a:extLst>
                </a:gridCol>
              </a:tblGrid>
              <a:tr h="370840">
                <a:tc>
                  <a:txBody>
                    <a:bodyPr/>
                    <a:lstStyle/>
                    <a:p>
                      <a:r>
                        <a:rPr lang="en-US" sz="2300" b="1" dirty="0"/>
                        <a:t>Corner (K)</a:t>
                      </a:r>
                    </a:p>
                  </a:txBody>
                  <a:tcPr/>
                </a:tc>
                <a:tc>
                  <a:txBody>
                    <a:bodyPr/>
                    <a:lstStyle/>
                    <a:p>
                      <a:r>
                        <a:rPr lang="en-US" sz="2300" b="1" dirty="0"/>
                        <a:t>Cone (G 1)</a:t>
                      </a:r>
                    </a:p>
                  </a:txBody>
                  <a:tcPr/>
                </a:tc>
                <a:tc>
                  <a:txBody>
                    <a:bodyPr/>
                    <a:lstStyle/>
                    <a:p>
                      <a:r>
                        <a:rPr lang="en-US" sz="2300" b="1" dirty="0"/>
                        <a:t>Hexagon (2)</a:t>
                      </a:r>
                    </a:p>
                  </a:txBody>
                  <a:tcPr/>
                </a:tc>
                <a:tc>
                  <a:txBody>
                    <a:bodyPr/>
                    <a:lstStyle/>
                    <a:p>
                      <a:r>
                        <a:rPr lang="en-US" sz="2300" b="1" dirty="0"/>
                        <a:t>Graph (G 3)</a:t>
                      </a:r>
                    </a:p>
                  </a:txBody>
                  <a:tcPr/>
                </a:tc>
                <a:extLst>
                  <a:ext uri="{0D108BD9-81ED-4DB2-BD59-A6C34878D82A}">
                    <a16:rowId xmlns:a16="http://schemas.microsoft.com/office/drawing/2014/main" val="10000"/>
                  </a:ext>
                </a:extLst>
              </a:tr>
              <a:tr h="493256">
                <a:tc>
                  <a:txBody>
                    <a:bodyPr/>
                    <a:lstStyle/>
                    <a:p>
                      <a:r>
                        <a:rPr lang="en-US" sz="2300" b="1" dirty="0"/>
                        <a:t>Fourth</a:t>
                      </a:r>
                      <a:r>
                        <a:rPr lang="en-US" sz="2300" b="1" baseline="0" dirty="0"/>
                        <a:t> (K)</a:t>
                      </a:r>
                      <a:endParaRPr lang="en-US" sz="2300" b="1" dirty="0"/>
                    </a:p>
                  </a:txBody>
                  <a:tcPr/>
                </a:tc>
                <a:tc>
                  <a:txBody>
                    <a:bodyPr/>
                    <a:lstStyle/>
                    <a:p>
                      <a:r>
                        <a:rPr lang="en-US" sz="2300" b="1" dirty="0"/>
                        <a:t>Attribute</a:t>
                      </a:r>
                      <a:r>
                        <a:rPr lang="en-US" sz="2300" b="1" baseline="0" dirty="0"/>
                        <a:t> (G 2)</a:t>
                      </a:r>
                      <a:endParaRPr lang="en-US" sz="2300" b="1" dirty="0"/>
                    </a:p>
                  </a:txBody>
                  <a:tcPr/>
                </a:tc>
                <a:tc>
                  <a:txBody>
                    <a:bodyPr/>
                    <a:lstStyle/>
                    <a:p>
                      <a:r>
                        <a:rPr lang="en-US" sz="2300" b="1" dirty="0"/>
                        <a:t>Polygon (G 3)</a:t>
                      </a:r>
                    </a:p>
                  </a:txBody>
                  <a:tcPr/>
                </a:tc>
                <a:tc>
                  <a:txBody>
                    <a:bodyPr/>
                    <a:lstStyle/>
                    <a:p>
                      <a:r>
                        <a:rPr lang="en-US" sz="2300" b="1" dirty="0"/>
                        <a:t>Percent</a:t>
                      </a:r>
                      <a:r>
                        <a:rPr lang="en-US" sz="2300" b="1" baseline="0" dirty="0"/>
                        <a:t> (5)</a:t>
                      </a:r>
                      <a:endParaRPr lang="en-US" sz="2300" b="1" dirty="0"/>
                    </a:p>
                  </a:txBody>
                  <a:tcPr/>
                </a:tc>
                <a:extLst>
                  <a:ext uri="{0D108BD9-81ED-4DB2-BD59-A6C34878D82A}">
                    <a16:rowId xmlns:a16="http://schemas.microsoft.com/office/drawing/2014/main" val="10001"/>
                  </a:ext>
                </a:extLst>
              </a:tr>
              <a:tr h="370840">
                <a:tc>
                  <a:txBody>
                    <a:bodyPr/>
                    <a:lstStyle/>
                    <a:p>
                      <a:r>
                        <a:rPr lang="en-US" sz="2300" b="1" dirty="0"/>
                        <a:t>Equal (K)</a:t>
                      </a:r>
                    </a:p>
                  </a:txBody>
                  <a:tcPr/>
                </a:tc>
                <a:tc>
                  <a:txBody>
                    <a:bodyPr/>
                    <a:lstStyle/>
                    <a:p>
                      <a:r>
                        <a:rPr lang="en-US" sz="2300" b="1" dirty="0"/>
                        <a:t>Fraction (G 2)</a:t>
                      </a:r>
                    </a:p>
                  </a:txBody>
                  <a:tcPr/>
                </a:tc>
                <a:tc>
                  <a:txBody>
                    <a:bodyPr/>
                    <a:lstStyle/>
                    <a:p>
                      <a:r>
                        <a:rPr lang="en-US" sz="2300" b="1" dirty="0"/>
                        <a:t>Billionth</a:t>
                      </a:r>
                      <a:r>
                        <a:rPr lang="en-US" sz="2300" b="1" baseline="0" dirty="0"/>
                        <a:t> (G 3)</a:t>
                      </a:r>
                      <a:endParaRPr lang="en-US" sz="2300" b="1" dirty="0"/>
                    </a:p>
                  </a:txBody>
                  <a:tcPr/>
                </a:tc>
                <a:tc>
                  <a:txBody>
                    <a:bodyPr/>
                    <a:lstStyle/>
                    <a:p>
                      <a:r>
                        <a:rPr lang="en-US" sz="2300" b="1" dirty="0"/>
                        <a:t>Ordinal number (G 6)</a:t>
                      </a:r>
                    </a:p>
                  </a:txBody>
                  <a:tcPr/>
                </a:tc>
                <a:extLst>
                  <a:ext uri="{0D108BD9-81ED-4DB2-BD59-A6C34878D82A}">
                    <a16:rowId xmlns:a16="http://schemas.microsoft.com/office/drawing/2014/main" val="10002"/>
                  </a:ext>
                </a:extLst>
              </a:tr>
              <a:tr h="370840">
                <a:tc>
                  <a:txBody>
                    <a:bodyPr/>
                    <a:lstStyle/>
                    <a:p>
                      <a:r>
                        <a:rPr lang="en-US" sz="2300" b="1" dirty="0"/>
                        <a:t>Greater than (G 1)</a:t>
                      </a:r>
                    </a:p>
                  </a:txBody>
                  <a:tcPr/>
                </a:tc>
                <a:tc>
                  <a:txBody>
                    <a:bodyPr/>
                    <a:lstStyle/>
                    <a:p>
                      <a:r>
                        <a:rPr lang="en-US" sz="2100" b="1" dirty="0"/>
                        <a:t>Trapezoid </a:t>
                      </a:r>
                      <a:r>
                        <a:rPr lang="en-US" sz="2000" b="1" dirty="0"/>
                        <a:t>(G 2)</a:t>
                      </a:r>
                    </a:p>
                  </a:txBody>
                  <a:tcPr/>
                </a:tc>
                <a:tc>
                  <a:txBody>
                    <a:bodyPr/>
                    <a:lstStyle/>
                    <a:p>
                      <a:r>
                        <a:rPr lang="en-US" sz="2100" b="1" dirty="0"/>
                        <a:t>Sequence (G 3)</a:t>
                      </a:r>
                    </a:p>
                  </a:txBody>
                  <a:tcPr/>
                </a:tc>
                <a:tc>
                  <a:txBody>
                    <a:bodyPr/>
                    <a:lstStyle/>
                    <a:p>
                      <a:r>
                        <a:rPr lang="en-US" sz="2300" b="1" dirty="0"/>
                        <a:t>Cardinal number (G 6)</a:t>
                      </a: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03434074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dk1">
              <a:shade val="50000"/>
            </a:schemeClr>
          </a:lnRef>
          <a:fillRef idx="1">
            <a:schemeClr val="dk1"/>
          </a:fillRef>
          <a:effectRef idx="0">
            <a:schemeClr val="dk1"/>
          </a:effectRef>
          <a:fontRef idx="minor">
            <a:schemeClr val="lt1"/>
          </a:fontRef>
        </p:style>
        <p:txBody>
          <a:bodyPr/>
          <a:lstStyle/>
          <a:p>
            <a:r>
              <a:rPr lang="en-US" dirty="0"/>
              <a:t>Tier 3:  Language Arts </a:t>
            </a:r>
          </a:p>
        </p:txBody>
      </p:sp>
      <p:graphicFrame>
        <p:nvGraphicFramePr>
          <p:cNvPr id="6" name="Content Placeholder 5"/>
          <p:cNvGraphicFramePr>
            <a:graphicFrameLocks noGrp="1"/>
          </p:cNvGraphicFramePr>
          <p:nvPr>
            <p:ph idx="1"/>
            <p:extLst/>
          </p:nvPr>
        </p:nvGraphicFramePr>
        <p:xfrm>
          <a:off x="1043607" y="2119313"/>
          <a:ext cx="7200800" cy="3291840"/>
        </p:xfrm>
        <a:graphic>
          <a:graphicData uri="http://schemas.openxmlformats.org/drawingml/2006/table">
            <a:tbl>
              <a:tblPr firstRow="1" bandRow="1">
                <a:tableStyleId>{C083E6E3-FA7D-4D7B-A595-EF9225AFEA82}</a:tableStyleId>
              </a:tblPr>
              <a:tblGrid>
                <a:gridCol w="1800200">
                  <a:extLst>
                    <a:ext uri="{9D8B030D-6E8A-4147-A177-3AD203B41FA5}">
                      <a16:colId xmlns:a16="http://schemas.microsoft.com/office/drawing/2014/main" val="20000"/>
                    </a:ext>
                  </a:extLst>
                </a:gridCol>
                <a:gridCol w="1800200">
                  <a:extLst>
                    <a:ext uri="{9D8B030D-6E8A-4147-A177-3AD203B41FA5}">
                      <a16:colId xmlns:a16="http://schemas.microsoft.com/office/drawing/2014/main" val="20001"/>
                    </a:ext>
                  </a:extLst>
                </a:gridCol>
                <a:gridCol w="1800200">
                  <a:extLst>
                    <a:ext uri="{9D8B030D-6E8A-4147-A177-3AD203B41FA5}">
                      <a16:colId xmlns:a16="http://schemas.microsoft.com/office/drawing/2014/main" val="20002"/>
                    </a:ext>
                  </a:extLst>
                </a:gridCol>
                <a:gridCol w="1800200">
                  <a:extLst>
                    <a:ext uri="{9D8B030D-6E8A-4147-A177-3AD203B41FA5}">
                      <a16:colId xmlns:a16="http://schemas.microsoft.com/office/drawing/2014/main" val="20003"/>
                    </a:ext>
                  </a:extLst>
                </a:gridCol>
              </a:tblGrid>
              <a:tr h="370840">
                <a:tc>
                  <a:txBody>
                    <a:bodyPr/>
                    <a:lstStyle/>
                    <a:p>
                      <a:r>
                        <a:rPr lang="en-US" sz="2400" b="1" dirty="0"/>
                        <a:t>Character</a:t>
                      </a:r>
                      <a:r>
                        <a:rPr lang="en-US" sz="2400" b="1" baseline="0" dirty="0"/>
                        <a:t> (K)</a:t>
                      </a:r>
                      <a:endParaRPr lang="en-US" sz="2400" b="1" dirty="0"/>
                    </a:p>
                  </a:txBody>
                  <a:tcPr/>
                </a:tc>
                <a:tc>
                  <a:txBody>
                    <a:bodyPr/>
                    <a:lstStyle/>
                    <a:p>
                      <a:r>
                        <a:rPr lang="en-US" sz="2400" b="1" dirty="0"/>
                        <a:t>Quote (G 3)</a:t>
                      </a:r>
                    </a:p>
                  </a:txBody>
                  <a:tcPr/>
                </a:tc>
                <a:tc>
                  <a:txBody>
                    <a:bodyPr/>
                    <a:lstStyle/>
                    <a:p>
                      <a:r>
                        <a:rPr lang="en-US" sz="2400" b="1" dirty="0"/>
                        <a:t>Proverb </a:t>
                      </a:r>
                    </a:p>
                    <a:p>
                      <a:r>
                        <a:rPr lang="en-US" sz="2400" b="1" dirty="0"/>
                        <a:t>(G 3)</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a:t>Pun (G 4)</a:t>
                      </a:r>
                    </a:p>
                  </a:txBody>
                  <a:tcPr/>
                </a:tc>
                <a:extLst>
                  <a:ext uri="{0D108BD9-81ED-4DB2-BD59-A6C34878D82A}">
                    <a16:rowId xmlns:a16="http://schemas.microsoft.com/office/drawing/2014/main" val="10000"/>
                  </a:ext>
                </a:extLst>
              </a:tr>
              <a:tr h="370840">
                <a:tc>
                  <a:txBody>
                    <a:bodyPr/>
                    <a:lstStyle/>
                    <a:p>
                      <a:r>
                        <a:rPr lang="en-US" sz="2400" b="1" dirty="0"/>
                        <a:t>Setting (G</a:t>
                      </a:r>
                      <a:r>
                        <a:rPr lang="en-US" sz="2400" b="1" baseline="0" dirty="0"/>
                        <a:t> 1)</a:t>
                      </a:r>
                      <a:endParaRPr lang="en-US" sz="2400" b="1" dirty="0"/>
                    </a:p>
                  </a:txBody>
                  <a:tcPr/>
                </a:tc>
                <a:tc>
                  <a:txBody>
                    <a:bodyPr/>
                    <a:lstStyle/>
                    <a:p>
                      <a:r>
                        <a:rPr lang="en-US" sz="2400" b="1" dirty="0"/>
                        <a:t>Theme (G 3)</a:t>
                      </a:r>
                    </a:p>
                  </a:txBody>
                  <a:tcPr/>
                </a:tc>
                <a:tc>
                  <a:txBody>
                    <a:bodyPr/>
                    <a:lstStyle/>
                    <a:p>
                      <a:r>
                        <a:rPr lang="en-US" sz="2400" b="1" dirty="0"/>
                        <a:t>Apology </a:t>
                      </a:r>
                    </a:p>
                    <a:p>
                      <a:r>
                        <a:rPr lang="en-US" sz="2400" b="1" dirty="0"/>
                        <a:t>(G 3)</a:t>
                      </a:r>
                    </a:p>
                  </a:txBody>
                  <a:tcPr/>
                </a:tc>
                <a:tc>
                  <a:txBody>
                    <a:bodyPr/>
                    <a:lstStyle/>
                    <a:p>
                      <a:r>
                        <a:rPr lang="en-US" sz="2400" b="1" dirty="0"/>
                        <a:t>Reflection (G 5)</a:t>
                      </a:r>
                    </a:p>
                  </a:txBody>
                  <a:tcPr/>
                </a:tc>
                <a:extLst>
                  <a:ext uri="{0D108BD9-81ED-4DB2-BD59-A6C34878D82A}">
                    <a16:rowId xmlns:a16="http://schemas.microsoft.com/office/drawing/2014/main" val="10001"/>
                  </a:ext>
                </a:extLst>
              </a:tr>
              <a:tr h="370840">
                <a:tc>
                  <a:txBody>
                    <a:bodyPr/>
                    <a:lstStyle/>
                    <a:p>
                      <a:r>
                        <a:rPr lang="en-US" sz="2400" b="1" dirty="0"/>
                        <a:t>Lesson </a:t>
                      </a:r>
                    </a:p>
                    <a:p>
                      <a:r>
                        <a:rPr lang="en-US" sz="2400" b="1" dirty="0"/>
                        <a:t>(G 1)</a:t>
                      </a:r>
                    </a:p>
                  </a:txBody>
                  <a:tcPr/>
                </a:tc>
                <a:tc>
                  <a:txBody>
                    <a:bodyPr/>
                    <a:lstStyle/>
                    <a:p>
                      <a:r>
                        <a:rPr lang="en-US" sz="2400" b="1" dirty="0"/>
                        <a:t>Simile (G 3)</a:t>
                      </a:r>
                    </a:p>
                  </a:txBody>
                  <a:tcPr/>
                </a:tc>
                <a:tc>
                  <a:txBody>
                    <a:bodyPr/>
                    <a:lstStyle/>
                    <a:p>
                      <a:r>
                        <a:rPr lang="en-US" sz="2400" b="1" dirty="0"/>
                        <a:t>Role (G 3)</a:t>
                      </a:r>
                    </a:p>
                  </a:txBody>
                  <a:tcPr/>
                </a:tc>
                <a:tc>
                  <a:txBody>
                    <a:bodyPr/>
                    <a:lstStyle/>
                    <a:p>
                      <a:r>
                        <a:rPr lang="en-US" sz="2400" b="1" dirty="0"/>
                        <a:t>Irony (G 6)</a:t>
                      </a:r>
                    </a:p>
                  </a:txBody>
                  <a:tcPr/>
                </a:tc>
                <a:extLst>
                  <a:ext uri="{0D108BD9-81ED-4DB2-BD59-A6C34878D82A}">
                    <a16:rowId xmlns:a16="http://schemas.microsoft.com/office/drawing/2014/main" val="10002"/>
                  </a:ext>
                </a:extLst>
              </a:tr>
              <a:tr h="370840">
                <a:tc>
                  <a:txBody>
                    <a:bodyPr/>
                    <a:lstStyle/>
                    <a:p>
                      <a:r>
                        <a:rPr lang="en-US" sz="2400" b="1" dirty="0"/>
                        <a:t>Prefix</a:t>
                      </a:r>
                      <a:r>
                        <a:rPr lang="en-US" sz="2400" b="1" baseline="0" dirty="0"/>
                        <a:t> (G 2)</a:t>
                      </a:r>
                      <a:endParaRPr lang="en-US" sz="2400" b="1" dirty="0"/>
                    </a:p>
                  </a:txBody>
                  <a:tcPr/>
                </a:tc>
                <a:tc>
                  <a:txBody>
                    <a:bodyPr/>
                    <a:lstStyle/>
                    <a:p>
                      <a:r>
                        <a:rPr lang="en-US" sz="2400" b="1" dirty="0"/>
                        <a:t>Argument </a:t>
                      </a:r>
                    </a:p>
                    <a:p>
                      <a:r>
                        <a:rPr lang="en-US" sz="2400" b="1" dirty="0"/>
                        <a:t>(G 3)</a:t>
                      </a:r>
                    </a:p>
                  </a:txBody>
                  <a:tcPr/>
                </a:tc>
                <a:tc>
                  <a:txBody>
                    <a:bodyPr/>
                    <a:lstStyle/>
                    <a:p>
                      <a:r>
                        <a:rPr lang="en-US" sz="2400" b="1" dirty="0"/>
                        <a:t>Alliteration (G 4)</a:t>
                      </a:r>
                    </a:p>
                  </a:txBody>
                  <a:tcPr/>
                </a:tc>
                <a:tc>
                  <a:txBody>
                    <a:bodyPr/>
                    <a:lstStyle/>
                    <a:p>
                      <a:r>
                        <a:rPr lang="en-US" sz="2400" b="1" dirty="0"/>
                        <a:t>Context </a:t>
                      </a:r>
                    </a:p>
                    <a:p>
                      <a:r>
                        <a:rPr lang="en-US" sz="2400" b="1" dirty="0"/>
                        <a:t>(G 6)</a:t>
                      </a:r>
                    </a:p>
                  </a:txBody>
                  <a:tcPr/>
                </a:tc>
                <a:extLst>
                  <a:ext uri="{0D108BD9-81ED-4DB2-BD59-A6C34878D82A}">
                    <a16:rowId xmlns:a16="http://schemas.microsoft.com/office/drawing/2014/main" val="10003"/>
                  </a:ext>
                </a:extLst>
              </a:tr>
            </a:tbl>
          </a:graphicData>
        </a:graphic>
      </p:graphicFrame>
      <p:sp>
        <p:nvSpPr>
          <p:cNvPr id="4" name="Footer Placeholder 3"/>
          <p:cNvSpPr>
            <a:spLocks noGrp="1"/>
          </p:cNvSpPr>
          <p:nvPr>
            <p:ph type="ftr" sz="quarter" idx="11"/>
          </p:nvPr>
        </p:nvSpPr>
        <p:spPr/>
        <p:txBody>
          <a:bodyPr/>
          <a:lstStyle/>
          <a:p>
            <a:pPr>
              <a:defRPr/>
            </a:pPr>
            <a:r>
              <a:rPr lang="en-US" altLang="zh-CN" dirty="0">
                <a:solidFill>
                  <a:srgbClr val="465E9C"/>
                </a:solidFill>
              </a:rPr>
              <a:t>© LPdF</a:t>
            </a:r>
          </a:p>
        </p:txBody>
      </p:sp>
      <p:sp>
        <p:nvSpPr>
          <p:cNvPr id="5" name="Slide Number Placeholder 4"/>
          <p:cNvSpPr>
            <a:spLocks noGrp="1"/>
          </p:cNvSpPr>
          <p:nvPr>
            <p:ph type="sldNum" sz="quarter" idx="12"/>
          </p:nvPr>
        </p:nvSpPr>
        <p:spPr/>
        <p:txBody>
          <a:bodyPr/>
          <a:lstStyle/>
          <a:p>
            <a:pPr>
              <a:defRPr/>
            </a:pPr>
            <a:fld id="{FFBCDCC1-03B1-46A2-9A8C-C40CE598E7E6}" type="slidenum">
              <a:rPr lang="en-US" altLang="zh-CN" smtClean="0">
                <a:solidFill>
                  <a:srgbClr val="465E9C"/>
                </a:solidFill>
              </a:rPr>
              <a:pPr>
                <a:defRPr/>
              </a:pPr>
              <a:t>61</a:t>
            </a:fld>
            <a:endParaRPr lang="en-US" altLang="zh-CN" dirty="0">
              <a:solidFill>
                <a:srgbClr val="465E9C"/>
              </a:solidFill>
            </a:endParaRPr>
          </a:p>
        </p:txBody>
      </p:sp>
    </p:spTree>
    <p:extLst>
      <p:ext uri="{BB962C8B-B14F-4D97-AF65-F5344CB8AC3E}">
        <p14:creationId xmlns:p14="http://schemas.microsoft.com/office/powerpoint/2010/main" val="19315477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Selecting your target vocabulary</a:t>
            </a:r>
          </a:p>
        </p:txBody>
      </p:sp>
      <p:sp>
        <p:nvSpPr>
          <p:cNvPr id="5" name="Content Placeholder 4"/>
          <p:cNvSpPr>
            <a:spLocks noGrp="1"/>
          </p:cNvSpPr>
          <p:nvPr>
            <p:ph idx="1"/>
          </p:nvPr>
        </p:nvSpPr>
        <p:spPr/>
        <p:txBody>
          <a:bodyPr>
            <a:normAutofit/>
          </a:bodyPr>
          <a:lstStyle/>
          <a:p>
            <a:r>
              <a:rPr lang="en-US" sz="2800" dirty="0"/>
              <a:t>Comprehension increases by </a:t>
            </a:r>
            <a:r>
              <a:rPr lang="en-US" sz="2800" b="1" dirty="0">
                <a:solidFill>
                  <a:srgbClr val="00B050"/>
                </a:solidFill>
              </a:rPr>
              <a:t>1/3</a:t>
            </a:r>
            <a:r>
              <a:rPr lang="en-US" sz="2800" dirty="0"/>
              <a:t>  with focus on specific words important to content </a:t>
            </a:r>
          </a:p>
          <a:p>
            <a:r>
              <a:rPr lang="en-US" sz="2800" dirty="0"/>
              <a:t>Knowledge of a given vocabulary term deepens over time if a student encounters the word </a:t>
            </a:r>
            <a:r>
              <a:rPr lang="en-US" sz="2800" b="1" dirty="0">
                <a:solidFill>
                  <a:srgbClr val="00B050"/>
                </a:solidFill>
              </a:rPr>
              <a:t>multiple times</a:t>
            </a:r>
            <a:r>
              <a:rPr lang="en-US" sz="2800" b="1" dirty="0"/>
              <a:t>.</a:t>
            </a:r>
          </a:p>
          <a:p>
            <a:pPr marL="1737360" lvl="5" indent="0" algn="r">
              <a:buNone/>
            </a:pPr>
            <a:r>
              <a:rPr lang="en-US" sz="2800" dirty="0"/>
              <a:t>(Marzano, 2004</a:t>
            </a:r>
            <a:r>
              <a:rPr lang="en-US" dirty="0"/>
              <a:t>)</a:t>
            </a:r>
          </a:p>
        </p:txBody>
      </p:sp>
      <p:sp>
        <p:nvSpPr>
          <p:cNvPr id="4" name="Footer Placeholder 3"/>
          <p:cNvSpPr>
            <a:spLocks noGrp="1"/>
          </p:cNvSpPr>
          <p:nvPr>
            <p:ph type="ftr" sz="quarter" idx="11"/>
          </p:nvPr>
        </p:nvSpPr>
        <p:spPr/>
        <p:txBody>
          <a:bodyPr/>
          <a:lstStyle/>
          <a:p>
            <a:pPr>
              <a:defRPr/>
            </a:pPr>
            <a:r>
              <a:rPr lang="en-US" altLang="zh-CN" dirty="0">
                <a:solidFill>
                  <a:srgbClr val="465E9C"/>
                </a:solidFill>
              </a:rPr>
              <a:t>© LPdF</a:t>
            </a:r>
          </a:p>
        </p:txBody>
      </p:sp>
      <p:sp>
        <p:nvSpPr>
          <p:cNvPr id="6" name="Slide Number Placeholder 5"/>
          <p:cNvSpPr>
            <a:spLocks noGrp="1"/>
          </p:cNvSpPr>
          <p:nvPr>
            <p:ph type="sldNum" sz="quarter" idx="12"/>
          </p:nvPr>
        </p:nvSpPr>
        <p:spPr/>
        <p:txBody>
          <a:bodyPr/>
          <a:lstStyle/>
          <a:p>
            <a:fld id="{200FECA1-8F52-4428-8D50-2DEEAED9E31A}" type="slidenum">
              <a:rPr lang="en-US" smtClean="0">
                <a:solidFill>
                  <a:srgbClr val="465E9C"/>
                </a:solidFill>
              </a:rPr>
              <a:pPr/>
              <a:t>62</a:t>
            </a:fld>
            <a:endParaRPr lang="en-US" dirty="0">
              <a:solidFill>
                <a:srgbClr val="465E9C"/>
              </a:solidFill>
            </a:endParaRPr>
          </a:p>
        </p:txBody>
      </p:sp>
    </p:spTree>
    <p:extLst>
      <p:ext uri="{BB962C8B-B14F-4D97-AF65-F5344CB8AC3E}">
        <p14:creationId xmlns:p14="http://schemas.microsoft.com/office/powerpoint/2010/main" val="8876007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endParaRPr lang="en-US" dirty="0"/>
          </a:p>
        </p:txBody>
      </p:sp>
      <p:sp>
        <p:nvSpPr>
          <p:cNvPr id="5" name="Content Placeholder 4"/>
          <p:cNvSpPr>
            <a:spLocks noGrp="1"/>
          </p:cNvSpPr>
          <p:nvPr>
            <p:ph sz="half" idx="1"/>
          </p:nvPr>
        </p:nvSpPr>
        <p:spPr>
          <a:xfrm>
            <a:off x="261948" y="1722438"/>
            <a:ext cx="3768912" cy="4351338"/>
          </a:xfrm>
        </p:spPr>
        <p:txBody>
          <a:bodyPr>
            <a:normAutofit/>
          </a:bodyPr>
          <a:lstStyle/>
          <a:p>
            <a:pPr marL="114300" indent="0">
              <a:buNone/>
            </a:pPr>
            <a:r>
              <a:rPr lang="en-US" sz="3600" b="1" dirty="0">
                <a:solidFill>
                  <a:schemeClr val="accent5">
                    <a:lumMod val="75000"/>
                  </a:schemeClr>
                </a:solidFill>
              </a:rPr>
              <a:t>What New Ideas to You Have?</a:t>
            </a:r>
          </a:p>
        </p:txBody>
      </p:sp>
      <p:sp>
        <p:nvSpPr>
          <p:cNvPr id="8" name="Content Placeholder 7"/>
          <p:cNvSpPr>
            <a:spLocks noGrp="1"/>
          </p:cNvSpPr>
          <p:nvPr>
            <p:ph sz="half" idx="2"/>
          </p:nvPr>
        </p:nvSpPr>
        <p:spPr/>
        <p:txBody>
          <a:bodyPr/>
          <a:lstStyle/>
          <a:p>
            <a:endParaRPr lang="en-US" dirty="0"/>
          </a:p>
        </p:txBody>
      </p:sp>
      <p:sp>
        <p:nvSpPr>
          <p:cNvPr id="3" name="Footer Placeholder 2"/>
          <p:cNvSpPr>
            <a:spLocks noGrp="1"/>
          </p:cNvSpPr>
          <p:nvPr>
            <p:ph type="ftr" sz="quarter" idx="11"/>
          </p:nvPr>
        </p:nvSpPr>
        <p:spPr/>
        <p:txBody>
          <a:bodyPr/>
          <a:lstStyle/>
          <a:p>
            <a:r>
              <a:rPr lang="en-US" dirty="0">
                <a:solidFill>
                  <a:srgbClr val="DFDCB7"/>
                </a:solidFill>
              </a:rPr>
              <a:t>© LPdF</a:t>
            </a:r>
          </a:p>
        </p:txBody>
      </p:sp>
      <p:sp>
        <p:nvSpPr>
          <p:cNvPr id="4" name="Slide Number Placeholder 3"/>
          <p:cNvSpPr>
            <a:spLocks noGrp="1"/>
          </p:cNvSpPr>
          <p:nvPr>
            <p:ph type="sldNum" sz="quarter" idx="12"/>
          </p:nvPr>
        </p:nvSpPr>
        <p:spPr/>
        <p:txBody>
          <a:bodyPr/>
          <a:lstStyle/>
          <a:p>
            <a:fld id="{200FECA1-8F52-4428-8D50-2DEEAED9E31A}"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a:t>63</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pic>
        <p:nvPicPr>
          <p:cNvPr id="5122" name="Picture 2" descr="C:\Users\powerdefurea\AppData\Local\Microsoft\Windows\Temporary Internet Files\Content.IE5\3U8MVZVD\MP900442488[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457200"/>
            <a:ext cx="4093221" cy="533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59266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840694"/>
            <a:ext cx="7704667" cy="838200"/>
          </a:xfrm>
        </p:spPr>
        <p:txBody>
          <a:bodyPr>
            <a:normAutofit fontScale="90000"/>
          </a:bodyPr>
          <a:lstStyle/>
          <a:p>
            <a:r>
              <a:rPr lang="en-US" dirty="0"/>
              <a:t>Remember your students with more significant disabilities</a:t>
            </a:r>
            <a:br>
              <a:rPr lang="en-US" dirty="0"/>
            </a:br>
            <a:endParaRPr lang="en-US" dirty="0"/>
          </a:p>
        </p:txBody>
      </p:sp>
      <p:sp>
        <p:nvSpPr>
          <p:cNvPr id="6" name="Content Placeholder 5"/>
          <p:cNvSpPr>
            <a:spLocks noGrp="1"/>
          </p:cNvSpPr>
          <p:nvPr>
            <p:ph idx="1"/>
          </p:nvPr>
        </p:nvSpPr>
        <p:spPr/>
        <p:txBody>
          <a:bodyPr>
            <a:normAutofit/>
          </a:bodyPr>
          <a:lstStyle/>
          <a:p>
            <a:r>
              <a:rPr lang="en-US" sz="3600" dirty="0"/>
              <a:t>Remember to use Developmental Learning Maps (or National Center and State Collaborative) for Students with more Significant Language Disabilities</a:t>
            </a:r>
          </a:p>
        </p:txBody>
      </p:sp>
      <p:sp>
        <p:nvSpPr>
          <p:cNvPr id="4" name="Footer Placeholder 3"/>
          <p:cNvSpPr>
            <a:spLocks noGrp="1"/>
          </p:cNvSpPr>
          <p:nvPr>
            <p:ph type="ftr" sz="quarter" idx="11"/>
          </p:nvPr>
        </p:nvSpPr>
        <p:spPr/>
        <p:txBody>
          <a:bodyPr/>
          <a:lstStyle/>
          <a:p>
            <a:r>
              <a:rPr lang="en-US" dirty="0">
                <a:solidFill>
                  <a:prstClr val="black"/>
                </a:solidFill>
              </a:rPr>
              <a:t>© LPdF</a:t>
            </a:r>
          </a:p>
        </p:txBody>
      </p:sp>
      <p:sp>
        <p:nvSpPr>
          <p:cNvPr id="5" name="Slide Number Placeholder 4"/>
          <p:cNvSpPr>
            <a:spLocks noGrp="1"/>
          </p:cNvSpPr>
          <p:nvPr>
            <p:ph type="sldNum" sz="quarter" idx="12"/>
          </p:nvPr>
        </p:nvSpPr>
        <p:spPr/>
        <p:txBody>
          <a:bodyPr/>
          <a:lstStyle/>
          <a:p>
            <a:fld id="{07462A9D-0547-4F88-B47B-90493155EF04}" type="slidenum">
              <a:rPr lang="en-US" smtClean="0">
                <a:solidFill>
                  <a:prstClr val="black"/>
                </a:solidFill>
              </a:rPr>
              <a:pPr/>
              <a:t>64</a:t>
            </a:fld>
            <a:endParaRPr lang="en-US" dirty="0">
              <a:solidFill>
                <a:prstClr val="black"/>
              </a:solidFill>
            </a:endParaRPr>
          </a:p>
        </p:txBody>
      </p:sp>
    </p:spTree>
    <p:extLst>
      <p:ext uri="{BB962C8B-B14F-4D97-AF65-F5344CB8AC3E}">
        <p14:creationId xmlns:p14="http://schemas.microsoft.com/office/powerpoint/2010/main" val="10250242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5252" y="914400"/>
            <a:ext cx="7886700" cy="1325563"/>
          </a:xfrm>
        </p:spPr>
        <p:txBody>
          <a:bodyPr>
            <a:normAutofit fontScale="90000"/>
          </a:bodyPr>
          <a:lstStyle/>
          <a:p>
            <a:r>
              <a:rPr lang="en-US" dirty="0"/>
              <a:t>Let’s review some standards to analyze the language and communication skills needed for success</a:t>
            </a:r>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r>
              <a:rPr lang="en-US" dirty="0"/>
              <a:t>© LPdF</a:t>
            </a:r>
          </a:p>
        </p:txBody>
      </p:sp>
      <p:sp>
        <p:nvSpPr>
          <p:cNvPr id="5" name="Slide Number Placeholder 4"/>
          <p:cNvSpPr>
            <a:spLocks noGrp="1"/>
          </p:cNvSpPr>
          <p:nvPr>
            <p:ph type="sldNum" sz="quarter" idx="12"/>
          </p:nvPr>
        </p:nvSpPr>
        <p:spPr/>
        <p:txBody>
          <a:bodyPr/>
          <a:lstStyle/>
          <a:p>
            <a:fld id="{B3BB3716-B0B6-4F9A-A22D-D68ECC02E5E1}" type="slidenum">
              <a:rPr lang="en-US" smtClean="0"/>
              <a:pPr/>
              <a:t>65</a:t>
            </a:fld>
            <a:endParaRPr lang="en-US" dirty="0"/>
          </a:p>
        </p:txBody>
      </p:sp>
    </p:spTree>
    <p:extLst>
      <p:ext uri="{BB962C8B-B14F-4D97-AF65-F5344CB8AC3E}">
        <p14:creationId xmlns:p14="http://schemas.microsoft.com/office/powerpoint/2010/main" val="369607566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1082674"/>
          </a:xfrm>
        </p:spPr>
        <p:txBody>
          <a:bodyPr>
            <a:normAutofit fontScale="90000"/>
          </a:bodyPr>
          <a:lstStyle/>
          <a:p>
            <a:r>
              <a:rPr lang="en-US" dirty="0"/>
              <a:t>K :  Ask and answer questions about unknown words in a text </a:t>
            </a:r>
            <a:br>
              <a:rPr lang="en-US" dirty="0"/>
            </a:br>
            <a:endParaRPr lang="en-US" sz="2000" dirty="0"/>
          </a:p>
        </p:txBody>
      </p:sp>
      <p:sp>
        <p:nvSpPr>
          <p:cNvPr id="3" name="Content Placeholder 2"/>
          <p:cNvSpPr>
            <a:spLocks noGrp="1"/>
          </p:cNvSpPr>
          <p:nvPr>
            <p:ph idx="1"/>
          </p:nvPr>
        </p:nvSpPr>
        <p:spPr>
          <a:xfrm>
            <a:off x="381000" y="1524000"/>
            <a:ext cx="8458200" cy="4832351"/>
          </a:xfrm>
        </p:spPr>
        <p:txBody>
          <a:bodyPr>
            <a:noAutofit/>
          </a:bodyPr>
          <a:lstStyle/>
          <a:p>
            <a:r>
              <a:rPr lang="en-US" sz="2800" dirty="0"/>
              <a:t>Understand rules of conversation related to turn-taking, interrupting.</a:t>
            </a:r>
          </a:p>
          <a:p>
            <a:r>
              <a:rPr lang="en-US" sz="2800" dirty="0"/>
              <a:t>Understand register shifts for asking questions of adult</a:t>
            </a:r>
          </a:p>
          <a:p>
            <a:r>
              <a:rPr lang="en-US" sz="2800" dirty="0"/>
              <a:t>Identify appropriate presupposition</a:t>
            </a:r>
          </a:p>
          <a:p>
            <a:r>
              <a:rPr lang="en-US" sz="2800" dirty="0"/>
              <a:t>Providing the listener with appropriate background information</a:t>
            </a:r>
          </a:p>
          <a:p>
            <a:r>
              <a:rPr lang="en-US" sz="2800" dirty="0"/>
              <a:t>Identify when misunderstood by listener</a:t>
            </a:r>
          </a:p>
          <a:p>
            <a:r>
              <a:rPr lang="en-US" sz="2800" dirty="0"/>
              <a:t>Maintenance of eye contact</a:t>
            </a:r>
          </a:p>
          <a:p>
            <a:r>
              <a:rPr lang="en-US" sz="2800" dirty="0"/>
              <a:t>Appropriate noun – pronoun referents</a:t>
            </a:r>
          </a:p>
          <a:p>
            <a:r>
              <a:rPr lang="en-US" sz="2800" dirty="0"/>
              <a:t>Creation of interrogative</a:t>
            </a:r>
          </a:p>
        </p:txBody>
      </p:sp>
      <p:sp>
        <p:nvSpPr>
          <p:cNvPr id="4" name="Footer Placeholder 3"/>
          <p:cNvSpPr>
            <a:spLocks noGrp="1"/>
          </p:cNvSpPr>
          <p:nvPr>
            <p:ph type="ftr" sz="quarter" idx="11"/>
          </p:nvPr>
        </p:nvSpPr>
        <p:spPr/>
        <p:txBody>
          <a:bodyPr/>
          <a:lstStyle/>
          <a:p>
            <a:r>
              <a:rPr lang="en-US" dirty="0">
                <a:solidFill>
                  <a:prstClr val="black"/>
                </a:solidFill>
              </a:rPr>
              <a:t>© LPdF</a:t>
            </a:r>
          </a:p>
        </p:txBody>
      </p:sp>
      <p:sp>
        <p:nvSpPr>
          <p:cNvPr id="5" name="Slide Number Placeholder 4"/>
          <p:cNvSpPr>
            <a:spLocks noGrp="1"/>
          </p:cNvSpPr>
          <p:nvPr>
            <p:ph type="sldNum" sz="quarter" idx="12"/>
          </p:nvPr>
        </p:nvSpPr>
        <p:spPr/>
        <p:txBody>
          <a:bodyPr/>
          <a:lstStyle/>
          <a:p>
            <a:fld id="{07462A9D-0547-4F88-B47B-90493155EF04}" type="slidenum">
              <a:rPr lang="en-US" smtClean="0">
                <a:solidFill>
                  <a:prstClr val="black"/>
                </a:solidFill>
              </a:rPr>
              <a:pPr/>
              <a:t>66</a:t>
            </a:fld>
            <a:endParaRPr lang="en-US" dirty="0">
              <a:solidFill>
                <a:prstClr val="black"/>
              </a:solidFill>
            </a:endParaRPr>
          </a:p>
        </p:txBody>
      </p:sp>
    </p:spTree>
    <p:extLst>
      <p:ext uri="{BB962C8B-B14F-4D97-AF65-F5344CB8AC3E}">
        <p14:creationId xmlns:p14="http://schemas.microsoft.com/office/powerpoint/2010/main" val="1296153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 3: describe characters in a story and explain how their actions contribute</a:t>
            </a:r>
            <a:br>
              <a:rPr lang="en-US" dirty="0"/>
            </a:br>
            <a:endParaRPr lang="en-US" dirty="0"/>
          </a:p>
        </p:txBody>
      </p:sp>
      <p:sp>
        <p:nvSpPr>
          <p:cNvPr id="3" name="Content Placeholder 2"/>
          <p:cNvSpPr>
            <a:spLocks noGrp="1"/>
          </p:cNvSpPr>
          <p:nvPr>
            <p:ph idx="1"/>
          </p:nvPr>
        </p:nvSpPr>
        <p:spPr>
          <a:xfrm>
            <a:off x="840000" y="2057399"/>
            <a:ext cx="7675350" cy="4119563"/>
          </a:xfrm>
        </p:spPr>
        <p:txBody>
          <a:bodyPr>
            <a:normAutofit fontScale="92500" lnSpcReduction="20000"/>
          </a:bodyPr>
          <a:lstStyle/>
          <a:p>
            <a:r>
              <a:rPr lang="en-US" sz="4000" dirty="0"/>
              <a:t>Repertoire of vocabulary to describe characters</a:t>
            </a:r>
          </a:p>
          <a:p>
            <a:r>
              <a:rPr lang="en-US" sz="4000" dirty="0"/>
              <a:t>Ability to use sequencing terms</a:t>
            </a:r>
          </a:p>
          <a:p>
            <a:r>
              <a:rPr lang="en-US" sz="4000" dirty="0"/>
              <a:t>Ability to take another’s perspective</a:t>
            </a:r>
          </a:p>
          <a:p>
            <a:r>
              <a:rPr lang="en-US" sz="4000" dirty="0"/>
              <a:t>Ability to create syntactically and morphologically correct sentences</a:t>
            </a:r>
          </a:p>
          <a:p>
            <a:pPr lvl="1"/>
            <a:r>
              <a:rPr lang="en-US" sz="4000" dirty="0"/>
              <a:t>Mark possession, plural, past tense</a:t>
            </a:r>
          </a:p>
          <a:p>
            <a:pPr lvl="1"/>
            <a:r>
              <a:rPr lang="en-US" sz="4000" dirty="0"/>
              <a:t>coordinating and subordinating conjunctions, relative clauses</a:t>
            </a:r>
          </a:p>
          <a:p>
            <a:pPr marL="0" indent="0">
              <a:buNone/>
            </a:pPr>
            <a:endParaRPr lang="en-US" dirty="0"/>
          </a:p>
        </p:txBody>
      </p:sp>
      <p:sp>
        <p:nvSpPr>
          <p:cNvPr id="4" name="Footer Placeholder 3"/>
          <p:cNvSpPr>
            <a:spLocks noGrp="1"/>
          </p:cNvSpPr>
          <p:nvPr>
            <p:ph type="ftr" sz="quarter" idx="11"/>
          </p:nvPr>
        </p:nvSpPr>
        <p:spPr/>
        <p:txBody>
          <a:bodyPr/>
          <a:lstStyle/>
          <a:p>
            <a:r>
              <a:rPr lang="en-US" dirty="0">
                <a:solidFill>
                  <a:prstClr val="black"/>
                </a:solidFill>
              </a:rPr>
              <a:t>© LPdF</a:t>
            </a:r>
          </a:p>
        </p:txBody>
      </p:sp>
      <p:sp>
        <p:nvSpPr>
          <p:cNvPr id="5" name="Slide Number Placeholder 4"/>
          <p:cNvSpPr>
            <a:spLocks noGrp="1"/>
          </p:cNvSpPr>
          <p:nvPr>
            <p:ph type="sldNum" sz="quarter" idx="12"/>
          </p:nvPr>
        </p:nvSpPr>
        <p:spPr/>
        <p:txBody>
          <a:bodyPr/>
          <a:lstStyle/>
          <a:p>
            <a:fld id="{07462A9D-0547-4F88-B47B-90493155EF04}" type="slidenum">
              <a:rPr lang="en-US" smtClean="0">
                <a:solidFill>
                  <a:prstClr val="black"/>
                </a:solidFill>
              </a:rPr>
              <a:pPr/>
              <a:t>67</a:t>
            </a:fld>
            <a:endParaRPr lang="en-US" dirty="0">
              <a:solidFill>
                <a:prstClr val="black"/>
              </a:solidFill>
            </a:endParaRPr>
          </a:p>
        </p:txBody>
      </p:sp>
    </p:spTree>
    <p:extLst>
      <p:ext uri="{BB962C8B-B14F-4D97-AF65-F5344CB8AC3E}">
        <p14:creationId xmlns:p14="http://schemas.microsoft.com/office/powerpoint/2010/main" val="3273822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971" y="381000"/>
            <a:ext cx="8161867" cy="1752600"/>
          </a:xfrm>
        </p:spPr>
        <p:txBody>
          <a:bodyPr>
            <a:normAutofit fontScale="90000"/>
          </a:bodyPr>
          <a:lstStyle/>
          <a:p>
            <a:r>
              <a:rPr lang="en-US" dirty="0"/>
              <a:t>G 3: Demonstrate command of the conventions of standard English grammar </a:t>
            </a:r>
            <a:endParaRPr lang="en-US" sz="2000" dirty="0"/>
          </a:p>
        </p:txBody>
      </p:sp>
      <p:sp>
        <p:nvSpPr>
          <p:cNvPr id="3" name="Content Placeholder 2"/>
          <p:cNvSpPr>
            <a:spLocks noGrp="1"/>
          </p:cNvSpPr>
          <p:nvPr>
            <p:ph idx="1"/>
          </p:nvPr>
        </p:nvSpPr>
        <p:spPr>
          <a:xfrm>
            <a:off x="228600" y="2162908"/>
            <a:ext cx="8763000" cy="3332816"/>
          </a:xfrm>
        </p:spPr>
        <p:txBody>
          <a:bodyPr>
            <a:noAutofit/>
          </a:bodyPr>
          <a:lstStyle/>
          <a:p>
            <a:r>
              <a:rPr lang="en-US" dirty="0"/>
              <a:t>Understand function of parts of speech (N,V, Pron, Adj, Adv)</a:t>
            </a:r>
          </a:p>
          <a:p>
            <a:r>
              <a:rPr lang="en-US" dirty="0"/>
              <a:t>Understand plurality and plural morphemes</a:t>
            </a:r>
          </a:p>
          <a:p>
            <a:r>
              <a:rPr lang="en-US" dirty="0"/>
              <a:t>Understand how verb tenses convey time and morphemes that code time</a:t>
            </a:r>
          </a:p>
          <a:p>
            <a:r>
              <a:rPr lang="en-US" dirty="0"/>
              <a:t>Understand relationship b/t the number represented by a noun and a verb (cat/cats, walk/walks)</a:t>
            </a:r>
          </a:p>
          <a:p>
            <a:r>
              <a:rPr lang="en-US" dirty="0"/>
              <a:t>Understand relationship b/t pronoun and noun to which it refers (maintaining number and gender)</a:t>
            </a:r>
          </a:p>
          <a:p>
            <a:r>
              <a:rPr lang="en-US" dirty="0"/>
              <a:t>Understand comparative and superlative forms</a:t>
            </a:r>
          </a:p>
          <a:p>
            <a:r>
              <a:rPr lang="en-US" dirty="0"/>
              <a:t>Understand how to create compound and complex sentences, using conjunctions</a:t>
            </a:r>
          </a:p>
        </p:txBody>
      </p:sp>
      <p:sp>
        <p:nvSpPr>
          <p:cNvPr id="4" name="Footer Placeholder 3"/>
          <p:cNvSpPr>
            <a:spLocks noGrp="1"/>
          </p:cNvSpPr>
          <p:nvPr>
            <p:ph type="ftr" sz="quarter" idx="11"/>
          </p:nvPr>
        </p:nvSpPr>
        <p:spPr/>
        <p:txBody>
          <a:bodyPr/>
          <a:lstStyle/>
          <a:p>
            <a:r>
              <a:rPr lang="en-US" dirty="0">
                <a:solidFill>
                  <a:prstClr val="black"/>
                </a:solidFill>
              </a:rPr>
              <a:t>© LPdF</a:t>
            </a:r>
          </a:p>
        </p:txBody>
      </p:sp>
      <p:sp>
        <p:nvSpPr>
          <p:cNvPr id="5" name="Slide Number Placeholder 4"/>
          <p:cNvSpPr>
            <a:spLocks noGrp="1"/>
          </p:cNvSpPr>
          <p:nvPr>
            <p:ph type="sldNum" sz="quarter" idx="12"/>
          </p:nvPr>
        </p:nvSpPr>
        <p:spPr/>
        <p:txBody>
          <a:bodyPr/>
          <a:lstStyle/>
          <a:p>
            <a:fld id="{07462A9D-0547-4F88-B47B-90493155EF04}" type="slidenum">
              <a:rPr lang="en-US" smtClean="0">
                <a:solidFill>
                  <a:prstClr val="black"/>
                </a:solidFill>
              </a:rPr>
              <a:pPr/>
              <a:t>68</a:t>
            </a:fld>
            <a:endParaRPr lang="en-US" dirty="0">
              <a:solidFill>
                <a:prstClr val="black"/>
              </a:solidFill>
            </a:endParaRPr>
          </a:p>
        </p:txBody>
      </p:sp>
    </p:spTree>
    <p:extLst>
      <p:ext uri="{BB962C8B-B14F-4D97-AF65-F5344CB8AC3E}">
        <p14:creationId xmlns:p14="http://schemas.microsoft.com/office/powerpoint/2010/main" val="1775759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640899" y="2743200"/>
            <a:ext cx="6858000" cy="1194650"/>
          </a:xfrm>
        </p:spPr>
        <p:txBody>
          <a:bodyPr wrap="square">
            <a:normAutofit fontScale="90000"/>
          </a:bodyPr>
          <a:lstStyle/>
          <a:p>
            <a:r>
              <a:rPr lang="en-US" dirty="0"/>
              <a:t>Challenges for children with Speech-Language impairments</a:t>
            </a:r>
          </a:p>
        </p:txBody>
      </p:sp>
      <p:sp>
        <p:nvSpPr>
          <p:cNvPr id="8" name="Subtitle 7"/>
          <p:cNvSpPr>
            <a:spLocks noGrp="1"/>
          </p:cNvSpPr>
          <p:nvPr>
            <p:ph type="subTitle" idx="1"/>
          </p:nvPr>
        </p:nvSpPr>
        <p:spPr/>
        <p:txBody>
          <a:bodyPr/>
          <a:lstStyle/>
          <a:p>
            <a:endParaRPr lang="en-US" dirty="0"/>
          </a:p>
        </p:txBody>
      </p:sp>
      <p:sp>
        <p:nvSpPr>
          <p:cNvPr id="2" name="Footer Placeholder 1"/>
          <p:cNvSpPr>
            <a:spLocks noGrp="1"/>
          </p:cNvSpPr>
          <p:nvPr>
            <p:ph type="ftr" sz="quarter" idx="11"/>
          </p:nvPr>
        </p:nvSpPr>
        <p:spPr/>
        <p:txBody>
          <a:bodyPr/>
          <a:lstStyle/>
          <a:p>
            <a:r>
              <a:rPr lang="en-US" dirty="0"/>
              <a:t>© LPdF</a:t>
            </a:r>
          </a:p>
        </p:txBody>
      </p:sp>
      <p:sp>
        <p:nvSpPr>
          <p:cNvPr id="3" name="Slide Number Placeholder 2"/>
          <p:cNvSpPr>
            <a:spLocks noGrp="1"/>
          </p:cNvSpPr>
          <p:nvPr>
            <p:ph type="sldNum" sz="quarter" idx="12"/>
          </p:nvPr>
        </p:nvSpPr>
        <p:spPr/>
        <p:txBody>
          <a:bodyPr/>
          <a:lstStyle/>
          <a:p>
            <a:fld id="{B3BB3716-B0B6-4F9A-A22D-D68ECC02E5E1}" type="slidenum">
              <a:rPr lang="en-US" smtClean="0"/>
              <a:pPr/>
              <a:t>69</a:t>
            </a:fld>
            <a:endParaRPr lang="en-US" dirty="0"/>
          </a:p>
        </p:txBody>
      </p:sp>
    </p:spTree>
    <p:extLst>
      <p:ext uri="{BB962C8B-B14F-4D97-AF65-F5344CB8AC3E}">
        <p14:creationId xmlns:p14="http://schemas.microsoft.com/office/powerpoint/2010/main" val="12692242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wrap="square">
            <a:normAutofit fontScale="90000"/>
          </a:bodyPr>
          <a:lstStyle/>
          <a:p>
            <a:r>
              <a:rPr lang="en-US" dirty="0"/>
              <a:t>Purpose of the education standards</a:t>
            </a:r>
          </a:p>
        </p:txBody>
      </p:sp>
      <p:sp>
        <p:nvSpPr>
          <p:cNvPr id="8" name="Subtitle 7"/>
          <p:cNvSpPr>
            <a:spLocks noGrp="1"/>
          </p:cNvSpPr>
          <p:nvPr>
            <p:ph type="subTitle" idx="1"/>
          </p:nvPr>
        </p:nvSpPr>
        <p:spPr/>
        <p:txBody>
          <a:bodyPr/>
          <a:lstStyle/>
          <a:p>
            <a:endParaRPr lang="en-US" dirty="0"/>
          </a:p>
        </p:txBody>
      </p:sp>
      <p:sp>
        <p:nvSpPr>
          <p:cNvPr id="2" name="Footer Placeholder 1"/>
          <p:cNvSpPr>
            <a:spLocks noGrp="1"/>
          </p:cNvSpPr>
          <p:nvPr>
            <p:ph type="ftr" sz="quarter" idx="11"/>
          </p:nvPr>
        </p:nvSpPr>
        <p:spPr/>
        <p:txBody>
          <a:bodyPr/>
          <a:lstStyle/>
          <a:p>
            <a:r>
              <a:rPr lang="en-US" dirty="0"/>
              <a:t>© LPdF</a:t>
            </a:r>
          </a:p>
        </p:txBody>
      </p:sp>
      <p:sp>
        <p:nvSpPr>
          <p:cNvPr id="3" name="Slide Number Placeholder 2"/>
          <p:cNvSpPr>
            <a:spLocks noGrp="1"/>
          </p:cNvSpPr>
          <p:nvPr>
            <p:ph type="sldNum" sz="quarter" idx="12"/>
          </p:nvPr>
        </p:nvSpPr>
        <p:spPr/>
        <p:txBody>
          <a:bodyPr/>
          <a:lstStyle/>
          <a:p>
            <a:fld id="{B3BB3716-B0B6-4F9A-A22D-D68ECC02E5E1}" type="slidenum">
              <a:rPr lang="en-US" smtClean="0"/>
              <a:pPr/>
              <a:t>7</a:t>
            </a:fld>
            <a:endParaRPr lang="en-US" dirty="0"/>
          </a:p>
        </p:txBody>
      </p:sp>
    </p:spTree>
    <p:extLst>
      <p:ext uri="{BB962C8B-B14F-4D97-AF65-F5344CB8AC3E}">
        <p14:creationId xmlns:p14="http://schemas.microsoft.com/office/powerpoint/2010/main" val="390295680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74638"/>
            <a:ext cx="7620000" cy="1858962"/>
          </a:xfrm>
        </p:spPr>
        <p:txBody>
          <a:bodyPr>
            <a:normAutofit fontScale="90000"/>
          </a:bodyPr>
          <a:lstStyle/>
          <a:p>
            <a:br>
              <a:rPr lang="en-US" dirty="0"/>
            </a:br>
            <a:r>
              <a:rPr lang="en-US" dirty="0"/>
              <a:t>Children with speech-language impairments are at risk for academic progress.  </a:t>
            </a:r>
            <a:br>
              <a:rPr lang="en-US" dirty="0"/>
            </a:br>
            <a:br>
              <a:rPr lang="en-US" dirty="0"/>
            </a:br>
            <a:endParaRPr lang="en-US" dirty="0"/>
          </a:p>
        </p:txBody>
      </p:sp>
      <p:sp>
        <p:nvSpPr>
          <p:cNvPr id="6" name="Content Placeholder 5"/>
          <p:cNvSpPr>
            <a:spLocks noGrp="1"/>
          </p:cNvSpPr>
          <p:nvPr>
            <p:ph idx="1"/>
          </p:nvPr>
        </p:nvSpPr>
        <p:spPr/>
        <p:txBody>
          <a:bodyPr/>
          <a:lstStyle/>
          <a:p>
            <a:pPr>
              <a:buNone/>
            </a:pPr>
            <a:endParaRPr lang="en-US" dirty="0"/>
          </a:p>
          <a:p>
            <a:pPr lvl="1"/>
            <a:r>
              <a:rPr lang="en-US" sz="3200" dirty="0"/>
              <a:t>Fewer conversations</a:t>
            </a:r>
          </a:p>
          <a:p>
            <a:pPr lvl="1"/>
            <a:r>
              <a:rPr lang="en-US" sz="3200" dirty="0"/>
              <a:t>Often do not attend as the oral language is difficult to follow</a:t>
            </a:r>
          </a:p>
          <a:p>
            <a:pPr lvl="1"/>
            <a:r>
              <a:rPr lang="en-US" sz="3200" dirty="0"/>
              <a:t>Often do not read on their own</a:t>
            </a:r>
            <a:br>
              <a:rPr lang="en-US" dirty="0"/>
            </a:br>
            <a:endParaRPr lang="en-US" dirty="0"/>
          </a:p>
        </p:txBody>
      </p:sp>
      <p:sp>
        <p:nvSpPr>
          <p:cNvPr id="3" name="Footer Placeholder 2"/>
          <p:cNvSpPr>
            <a:spLocks noGrp="1"/>
          </p:cNvSpPr>
          <p:nvPr>
            <p:ph type="ftr" sz="quarter" idx="11"/>
          </p:nvPr>
        </p:nvSpPr>
        <p:spPr/>
        <p:txBody>
          <a:bodyPr/>
          <a:lstStyle/>
          <a:p>
            <a:r>
              <a:rPr lang="en-US" dirty="0">
                <a:solidFill>
                  <a:srgbClr val="DFDCB7"/>
                </a:solidFill>
              </a:rPr>
              <a:t>© LPdF</a:t>
            </a:r>
          </a:p>
        </p:txBody>
      </p:sp>
      <p:sp>
        <p:nvSpPr>
          <p:cNvPr id="4" name="Slide Number Placeholder 3"/>
          <p:cNvSpPr>
            <a:spLocks noGrp="1"/>
          </p:cNvSpPr>
          <p:nvPr>
            <p:ph type="sldNum" sz="quarter" idx="12"/>
          </p:nvPr>
        </p:nvSpPr>
        <p:spPr/>
        <p:txBody>
          <a:bodyPr/>
          <a:lstStyle/>
          <a:p>
            <a:fld id="{200FECA1-8F52-4428-8D50-2DEEAED9E31A}" type="slidenum">
              <a:rPr lang="en-US" smtClean="0"/>
              <a:pPr/>
              <a:t>70</a:t>
            </a:fld>
            <a:endParaRPr lang="en-US" dirty="0"/>
          </a:p>
        </p:txBody>
      </p:sp>
      <p:pic>
        <p:nvPicPr>
          <p:cNvPr id="6147" name="Picture 3" descr="C:\Users\powerdefurea\AppData\Local\Microsoft\Windows\Temporary Internet Files\Content.IE5\3U8MVZVD\MP900408985[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24600" y="4191000"/>
            <a:ext cx="2057400" cy="205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372377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DFDCB7"/>
                </a:solidFill>
              </a:rPr>
              <a:t>© LPdF</a:t>
            </a:r>
          </a:p>
        </p:txBody>
      </p:sp>
      <p:sp>
        <p:nvSpPr>
          <p:cNvPr id="5" name="Slide Number Placeholder 4"/>
          <p:cNvSpPr>
            <a:spLocks noGrp="1"/>
          </p:cNvSpPr>
          <p:nvPr>
            <p:ph type="sldNum" sz="quarter" idx="12"/>
          </p:nvPr>
        </p:nvSpPr>
        <p:spPr/>
        <p:txBody>
          <a:bodyPr/>
          <a:lstStyle/>
          <a:p>
            <a:fld id="{200FECA1-8F52-4428-8D50-2DEEAED9E31A}" type="slidenum">
              <a:rPr lang="en-US" smtClean="0"/>
              <a:pPr/>
              <a:t>71</a:t>
            </a:fld>
            <a:endParaRPr lang="en-US" dirty="0"/>
          </a:p>
        </p:txBody>
      </p:sp>
      <p:graphicFrame>
        <p:nvGraphicFramePr>
          <p:cNvPr id="10" name="Content Placeholder 9"/>
          <p:cNvGraphicFramePr>
            <a:graphicFrameLocks noGrp="1"/>
          </p:cNvGraphicFramePr>
          <p:nvPr>
            <p:ph idx="4294967295"/>
            <p:extLst>
              <p:ext uri="{D42A27DB-BD31-4B8C-83A1-F6EECF244321}">
                <p14:modId xmlns:p14="http://schemas.microsoft.com/office/powerpoint/2010/main" val="1185524919"/>
              </p:ext>
            </p:extLst>
          </p:nvPr>
        </p:nvGraphicFramePr>
        <p:xfrm>
          <a:off x="0" y="228600"/>
          <a:ext cx="762000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5688665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dirty="0"/>
          </a:p>
        </p:txBody>
      </p:sp>
      <p:sp>
        <p:nvSpPr>
          <p:cNvPr id="8" name="Text Placeholder 7"/>
          <p:cNvSpPr>
            <a:spLocks noGrp="1"/>
          </p:cNvSpPr>
          <p:nvPr>
            <p:ph type="body" idx="1"/>
          </p:nvPr>
        </p:nvSpPr>
        <p:spPr>
          <a:xfrm>
            <a:off x="824215" y="365126"/>
            <a:ext cx="3768912" cy="823912"/>
          </a:xfrm>
        </p:spPr>
        <p:txBody>
          <a:bodyPr>
            <a:normAutofit/>
          </a:bodyPr>
          <a:lstStyle/>
          <a:p>
            <a:r>
              <a:rPr lang="en-US" sz="3600" dirty="0"/>
              <a:t>Oral Vocabulary</a:t>
            </a:r>
          </a:p>
        </p:txBody>
      </p:sp>
      <p:sp>
        <p:nvSpPr>
          <p:cNvPr id="9" name="Content Placeholder 8"/>
          <p:cNvSpPr>
            <a:spLocks noGrp="1"/>
          </p:cNvSpPr>
          <p:nvPr>
            <p:ph sz="half" idx="2"/>
          </p:nvPr>
        </p:nvSpPr>
        <p:spPr>
          <a:xfrm>
            <a:off x="794965" y="1361588"/>
            <a:ext cx="3768912" cy="3684588"/>
          </a:xfrm>
        </p:spPr>
        <p:txBody>
          <a:bodyPr/>
          <a:lstStyle/>
          <a:p>
            <a:r>
              <a:rPr lang="en-US" sz="3600" dirty="0"/>
              <a:t>Focus on nouns and actions</a:t>
            </a:r>
          </a:p>
          <a:p>
            <a:r>
              <a:rPr lang="en-US" sz="3600" dirty="0"/>
              <a:t>Learned indirectly</a:t>
            </a:r>
          </a:p>
          <a:p>
            <a:r>
              <a:rPr lang="en-US" sz="3600" dirty="0"/>
              <a:t>Social, every day  language</a:t>
            </a:r>
          </a:p>
        </p:txBody>
      </p:sp>
      <p:sp>
        <p:nvSpPr>
          <p:cNvPr id="10" name="Text Placeholder 9"/>
          <p:cNvSpPr>
            <a:spLocks noGrp="1"/>
          </p:cNvSpPr>
          <p:nvPr>
            <p:ph type="body" sz="quarter" idx="3"/>
          </p:nvPr>
        </p:nvSpPr>
        <p:spPr>
          <a:xfrm>
            <a:off x="4666503" y="365126"/>
            <a:ext cx="3776661" cy="823912"/>
          </a:xfrm>
        </p:spPr>
        <p:txBody>
          <a:bodyPr>
            <a:normAutofit/>
          </a:bodyPr>
          <a:lstStyle/>
          <a:p>
            <a:r>
              <a:rPr lang="en-US" sz="3200" dirty="0"/>
              <a:t>Reading Vocabulary</a:t>
            </a:r>
          </a:p>
        </p:txBody>
      </p:sp>
      <p:sp>
        <p:nvSpPr>
          <p:cNvPr id="11" name="Content Placeholder 10"/>
          <p:cNvSpPr>
            <a:spLocks noGrp="1"/>
          </p:cNvSpPr>
          <p:nvPr>
            <p:ph sz="quarter" idx="4"/>
          </p:nvPr>
        </p:nvSpPr>
        <p:spPr>
          <a:xfrm>
            <a:off x="4729001" y="1361588"/>
            <a:ext cx="3787540" cy="4498974"/>
          </a:xfrm>
        </p:spPr>
        <p:txBody>
          <a:bodyPr>
            <a:normAutofit/>
          </a:bodyPr>
          <a:lstStyle/>
          <a:p>
            <a:r>
              <a:rPr lang="en-US" sz="3600" dirty="0"/>
              <a:t>Begins with nouns and verbs and moves to adjectives</a:t>
            </a:r>
          </a:p>
          <a:p>
            <a:r>
              <a:rPr lang="en-US" sz="3600" dirty="0"/>
              <a:t>Acquired vocabulary</a:t>
            </a:r>
          </a:p>
          <a:p>
            <a:r>
              <a:rPr lang="en-US" sz="3600" dirty="0"/>
              <a:t>Content specific </a:t>
            </a:r>
          </a:p>
        </p:txBody>
      </p:sp>
      <p:sp>
        <p:nvSpPr>
          <p:cNvPr id="2" name="Footer Placeholder 1"/>
          <p:cNvSpPr>
            <a:spLocks noGrp="1"/>
          </p:cNvSpPr>
          <p:nvPr>
            <p:ph type="ftr" sz="quarter" idx="11"/>
          </p:nvPr>
        </p:nvSpPr>
        <p:spPr/>
        <p:txBody>
          <a:bodyPr/>
          <a:lstStyle/>
          <a:p>
            <a:r>
              <a:rPr lang="en-US" dirty="0"/>
              <a:t>© LPdF</a:t>
            </a:r>
          </a:p>
        </p:txBody>
      </p:sp>
      <p:sp>
        <p:nvSpPr>
          <p:cNvPr id="3" name="Slide Number Placeholder 2"/>
          <p:cNvSpPr>
            <a:spLocks noGrp="1"/>
          </p:cNvSpPr>
          <p:nvPr>
            <p:ph type="sldNum" sz="quarter" idx="12"/>
          </p:nvPr>
        </p:nvSpPr>
        <p:spPr/>
        <p:txBody>
          <a:bodyPr/>
          <a:lstStyle/>
          <a:p>
            <a:fld id="{B3BB3716-B0B6-4F9A-A22D-D68ECC02E5E1}" type="slidenum">
              <a:rPr lang="en-US" smtClean="0"/>
              <a:pPr/>
              <a:t>72</a:t>
            </a:fld>
            <a:endParaRPr lang="en-US" dirty="0"/>
          </a:p>
        </p:txBody>
      </p:sp>
    </p:spTree>
    <p:extLst>
      <p:ext uri="{BB962C8B-B14F-4D97-AF65-F5344CB8AC3E}">
        <p14:creationId xmlns:p14="http://schemas.microsoft.com/office/powerpoint/2010/main" val="2449608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build="p"/>
      <p:bldP spid="10" grpId="0" build="p"/>
      <p:bldP spid="11"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1680569"/>
            <a:ext cx="7886700" cy="1325563"/>
          </a:xfrm>
          <a:noFill/>
          <a:ln>
            <a:solidFill>
              <a:srgbClr val="000066"/>
            </a:solidFill>
          </a:ln>
        </p:spPr>
        <p:txBody>
          <a:bodyPr>
            <a:noAutofit/>
          </a:bodyPr>
          <a:lstStyle/>
          <a:p>
            <a:r>
              <a:rPr lang="en-US" sz="2800" dirty="0">
                <a:solidFill>
                  <a:schemeClr val="tx1"/>
                </a:solidFill>
                <a:latin typeface="Candara" pitchFamily="34" charset="0"/>
              </a:rPr>
              <a:t>A reader who encounters a strange word in print</a:t>
            </a:r>
            <a:r>
              <a:rPr lang="en-US" sz="2800" baseline="0" dirty="0">
                <a:solidFill>
                  <a:schemeClr val="tx1"/>
                </a:solidFill>
                <a:latin typeface="Candara" pitchFamily="34" charset="0"/>
              </a:rPr>
              <a:t> can decode the word to speech.  </a:t>
            </a:r>
            <a:br>
              <a:rPr lang="en-US" sz="2800" baseline="0" dirty="0">
                <a:solidFill>
                  <a:schemeClr val="tx1"/>
                </a:solidFill>
                <a:latin typeface="Candara" pitchFamily="34" charset="0"/>
              </a:rPr>
            </a:br>
            <a:br>
              <a:rPr lang="en-US" sz="2800" baseline="0" dirty="0">
                <a:solidFill>
                  <a:schemeClr val="tx1"/>
                </a:solidFill>
                <a:latin typeface="Candara" pitchFamily="34" charset="0"/>
              </a:rPr>
            </a:br>
            <a:r>
              <a:rPr lang="en-US" sz="2800" baseline="0" dirty="0">
                <a:solidFill>
                  <a:schemeClr val="tx1"/>
                </a:solidFill>
                <a:latin typeface="Candara" pitchFamily="34" charset="0"/>
              </a:rPr>
              <a:t>If it is in the reader’s oral vocabulary, the reader will be able to understand it.  </a:t>
            </a:r>
            <a:br>
              <a:rPr lang="en-US" sz="2800" baseline="0" dirty="0">
                <a:solidFill>
                  <a:schemeClr val="tx1"/>
                </a:solidFill>
                <a:latin typeface="Candara" pitchFamily="34" charset="0"/>
              </a:rPr>
            </a:br>
            <a:br>
              <a:rPr lang="en-US" sz="2800" baseline="0" dirty="0">
                <a:solidFill>
                  <a:schemeClr val="tx1"/>
                </a:solidFill>
                <a:latin typeface="Candara" pitchFamily="34" charset="0"/>
              </a:rPr>
            </a:br>
            <a:r>
              <a:rPr lang="en-US" sz="2800" baseline="0" dirty="0">
                <a:solidFill>
                  <a:schemeClr val="tx1"/>
                </a:solidFill>
                <a:latin typeface="Candara" pitchFamily="34" charset="0"/>
              </a:rPr>
              <a:t>If the word is not in the reader’s oral vocabulary, the reader will have to determine the meaning by other means … </a:t>
            </a:r>
            <a:br>
              <a:rPr lang="en-US" sz="2800" baseline="0" dirty="0">
                <a:solidFill>
                  <a:schemeClr val="tx1"/>
                </a:solidFill>
                <a:latin typeface="Candara" pitchFamily="34" charset="0"/>
              </a:rPr>
            </a:br>
            <a:br>
              <a:rPr lang="en-US" sz="2800" baseline="0" dirty="0">
                <a:solidFill>
                  <a:schemeClr val="tx1"/>
                </a:solidFill>
                <a:latin typeface="Candara" pitchFamily="34" charset="0"/>
              </a:rPr>
            </a:br>
            <a:r>
              <a:rPr lang="en-US" sz="2800" baseline="0" dirty="0">
                <a:solidFill>
                  <a:schemeClr val="tx1"/>
                </a:solidFill>
                <a:latin typeface="Candara" pitchFamily="34" charset="0"/>
              </a:rPr>
              <a:t>the larger the reader’s vocabulary (either oral or print), the easier it is to make sense of the text. </a:t>
            </a:r>
            <a:endParaRPr lang="en-US" sz="2800" dirty="0">
              <a:solidFill>
                <a:schemeClr val="tx1"/>
              </a:solidFill>
            </a:endParaRPr>
          </a:p>
        </p:txBody>
      </p:sp>
      <p:sp>
        <p:nvSpPr>
          <p:cNvPr id="5" name="Subtitle 4"/>
          <p:cNvSpPr>
            <a:spLocks noGrp="1"/>
          </p:cNvSpPr>
          <p:nvPr>
            <p:ph idx="1"/>
          </p:nvPr>
        </p:nvSpPr>
        <p:spPr>
          <a:xfrm>
            <a:off x="840000" y="5486399"/>
            <a:ext cx="7675350" cy="690563"/>
          </a:xfrm>
        </p:spPr>
        <p:txBody>
          <a:bodyPr/>
          <a:lstStyle/>
          <a:p>
            <a:r>
              <a:rPr lang="en-US" dirty="0">
                <a:solidFill>
                  <a:schemeClr val="tx1"/>
                </a:solidFill>
              </a:rPr>
              <a:t>(National Reading Panel, 2000).</a:t>
            </a:r>
          </a:p>
        </p:txBody>
      </p:sp>
      <p:sp>
        <p:nvSpPr>
          <p:cNvPr id="2" name="Footer Placeholder 1"/>
          <p:cNvSpPr>
            <a:spLocks noGrp="1"/>
          </p:cNvSpPr>
          <p:nvPr>
            <p:ph type="ftr" sz="quarter" idx="11"/>
          </p:nvPr>
        </p:nvSpPr>
        <p:spPr/>
        <p:txBody>
          <a:bodyPr/>
          <a:lstStyle/>
          <a:p>
            <a:r>
              <a:rPr lang="en-US" dirty="0">
                <a:solidFill>
                  <a:srgbClr val="DFDCB7"/>
                </a:solidFill>
              </a:rPr>
              <a:t>© LPdF</a:t>
            </a:r>
          </a:p>
        </p:txBody>
      </p:sp>
      <p:sp>
        <p:nvSpPr>
          <p:cNvPr id="3" name="Slide Number Placeholder 2"/>
          <p:cNvSpPr>
            <a:spLocks noGrp="1"/>
          </p:cNvSpPr>
          <p:nvPr>
            <p:ph type="sldNum" sz="quarter" idx="12"/>
          </p:nvPr>
        </p:nvSpPr>
        <p:spPr/>
        <p:txBody>
          <a:bodyPr/>
          <a:lstStyle/>
          <a:p>
            <a:fld id="{200FECA1-8F52-4428-8D50-2DEEAED9E31A}" type="slidenum">
              <a:rPr lang="en-US" smtClean="0"/>
              <a:pPr/>
              <a:t>73</a:t>
            </a:fld>
            <a:endParaRPr lang="en-US" dirty="0"/>
          </a:p>
        </p:txBody>
      </p:sp>
    </p:spTree>
    <p:extLst>
      <p:ext uri="{BB962C8B-B14F-4D97-AF65-F5344CB8AC3E}">
        <p14:creationId xmlns:p14="http://schemas.microsoft.com/office/powerpoint/2010/main" val="3342514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br>
              <a:rPr lang="en-US" sz="4800" dirty="0"/>
            </a:br>
            <a:endParaRPr lang="en-US" dirty="0"/>
          </a:p>
        </p:txBody>
      </p:sp>
      <p:sp>
        <p:nvSpPr>
          <p:cNvPr id="7" name="Text Placeholder 6"/>
          <p:cNvSpPr>
            <a:spLocks noGrp="1"/>
          </p:cNvSpPr>
          <p:nvPr>
            <p:ph sz="half" idx="1"/>
          </p:nvPr>
        </p:nvSpPr>
        <p:spPr>
          <a:xfrm>
            <a:off x="479809" y="455929"/>
            <a:ext cx="3962400" cy="3506471"/>
          </a:xfrm>
          <a:solidFill>
            <a:schemeClr val="accent1">
              <a:lumMod val="75000"/>
            </a:schemeClr>
          </a:solidFill>
        </p:spPr>
        <p:style>
          <a:lnRef idx="3">
            <a:schemeClr val="lt1"/>
          </a:lnRef>
          <a:fillRef idx="1">
            <a:schemeClr val="accent5"/>
          </a:fillRef>
          <a:effectRef idx="1">
            <a:schemeClr val="accent5"/>
          </a:effectRef>
          <a:fontRef idx="minor">
            <a:schemeClr val="lt1"/>
          </a:fontRef>
        </p:style>
        <p:txBody>
          <a:bodyPr>
            <a:noAutofit/>
          </a:bodyPr>
          <a:lstStyle/>
          <a:p>
            <a:pPr marL="114300" indent="0">
              <a:buNone/>
            </a:pPr>
            <a:r>
              <a:rPr lang="en-US" sz="4400" dirty="0"/>
              <a:t>What are the educational impacts of communication disorders?</a:t>
            </a:r>
          </a:p>
        </p:txBody>
      </p:sp>
      <p:sp>
        <p:nvSpPr>
          <p:cNvPr id="9" name="Text Placeholder 8"/>
          <p:cNvSpPr>
            <a:spLocks noGrp="1"/>
          </p:cNvSpPr>
          <p:nvPr>
            <p:ph sz="half" idx="2"/>
          </p:nvPr>
        </p:nvSpPr>
        <p:spPr>
          <a:xfrm>
            <a:off x="4419600" y="685800"/>
            <a:ext cx="3657600" cy="5440680"/>
          </a:xfrm>
        </p:spPr>
        <p:txBody>
          <a:bodyPr>
            <a:normAutofit/>
          </a:bodyPr>
          <a:lstStyle/>
          <a:p>
            <a:r>
              <a:rPr lang="en-US" sz="3200" dirty="0"/>
              <a:t>Insufficient vocabulary to comprehend instruction.</a:t>
            </a:r>
          </a:p>
          <a:p>
            <a:r>
              <a:rPr lang="en-US" sz="3200" dirty="0"/>
              <a:t>Insufficient foundational vocabulary to learn new information.</a:t>
            </a:r>
          </a:p>
          <a:p>
            <a:endParaRPr lang="en-US" sz="2800" dirty="0"/>
          </a:p>
        </p:txBody>
      </p:sp>
      <p:sp>
        <p:nvSpPr>
          <p:cNvPr id="4" name="Footer Placeholder 3"/>
          <p:cNvSpPr>
            <a:spLocks noGrp="1"/>
          </p:cNvSpPr>
          <p:nvPr>
            <p:ph type="ftr" sz="quarter" idx="11"/>
          </p:nvPr>
        </p:nvSpPr>
        <p:spPr/>
        <p:txBody>
          <a:bodyPr>
            <a:normAutofit/>
          </a:bodyPr>
          <a:lstStyle/>
          <a:p>
            <a:r>
              <a:rPr lang="en-US" dirty="0">
                <a:solidFill>
                  <a:srgbClr val="DFDCB7"/>
                </a:solidFill>
              </a:rPr>
              <a:t>© LPdF</a:t>
            </a:r>
          </a:p>
        </p:txBody>
      </p:sp>
      <p:sp>
        <p:nvSpPr>
          <p:cNvPr id="8" name="Slide Number Placeholder 7"/>
          <p:cNvSpPr>
            <a:spLocks noGrp="1"/>
          </p:cNvSpPr>
          <p:nvPr>
            <p:ph type="sldNum" sz="quarter" idx="12"/>
          </p:nvPr>
        </p:nvSpPr>
        <p:spPr/>
        <p:txBody>
          <a:bodyPr/>
          <a:lstStyle/>
          <a:p>
            <a:fld id="{200FECA1-8F52-4428-8D50-2DEEAED9E31A}" type="slidenum">
              <a:rPr lang="en-US" smtClean="0"/>
              <a:pPr/>
              <a:t>74</a:t>
            </a:fld>
            <a:endParaRPr lang="en-US" dirty="0"/>
          </a:p>
        </p:txBody>
      </p:sp>
    </p:spTree>
    <p:extLst>
      <p:ext uri="{BB962C8B-B14F-4D97-AF65-F5344CB8AC3E}">
        <p14:creationId xmlns:p14="http://schemas.microsoft.com/office/powerpoint/2010/main" val="13867258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dirty="0"/>
          </a:p>
        </p:txBody>
      </p:sp>
      <p:sp>
        <p:nvSpPr>
          <p:cNvPr id="4" name="Content Placeholder 3"/>
          <p:cNvSpPr>
            <a:spLocks noGrp="1"/>
          </p:cNvSpPr>
          <p:nvPr>
            <p:ph idx="1"/>
          </p:nvPr>
        </p:nvSpPr>
        <p:spPr>
          <a:xfrm>
            <a:off x="840000" y="762000"/>
            <a:ext cx="7675350" cy="5414963"/>
          </a:xfrm>
        </p:spPr>
        <p:txBody>
          <a:bodyPr>
            <a:normAutofit/>
          </a:bodyPr>
          <a:lstStyle/>
          <a:p>
            <a:r>
              <a:rPr lang="en-US" sz="3200" dirty="0"/>
              <a:t>Insufficient knowledge of morphology to analyze and use new vocabulary.</a:t>
            </a:r>
          </a:p>
          <a:p>
            <a:r>
              <a:rPr lang="en-US" sz="3200" dirty="0"/>
              <a:t>Insufficient communication and reading opportunities to learn new vocabulary.</a:t>
            </a:r>
          </a:p>
          <a:p>
            <a:r>
              <a:rPr lang="en-US" sz="3200" dirty="0"/>
              <a:t>Insufficient metalinguistic skills to integrate and apply content area knowledge.</a:t>
            </a:r>
          </a:p>
          <a:p>
            <a:r>
              <a:rPr lang="en-US" sz="3200" dirty="0"/>
              <a:t>Insufficient communication skills to participate in classroom conversations.</a:t>
            </a:r>
          </a:p>
        </p:txBody>
      </p:sp>
      <p:sp>
        <p:nvSpPr>
          <p:cNvPr id="6" name="Footer Placeholder 5"/>
          <p:cNvSpPr>
            <a:spLocks noGrp="1"/>
          </p:cNvSpPr>
          <p:nvPr>
            <p:ph type="ftr" sz="quarter" idx="11"/>
          </p:nvPr>
        </p:nvSpPr>
        <p:spPr/>
        <p:txBody>
          <a:bodyPr/>
          <a:lstStyle/>
          <a:p>
            <a:r>
              <a:rPr lang="en-US" dirty="0">
                <a:solidFill>
                  <a:srgbClr val="DFDCB7"/>
                </a:solidFill>
              </a:rPr>
              <a:t>© LPdF</a:t>
            </a:r>
          </a:p>
        </p:txBody>
      </p:sp>
      <p:sp>
        <p:nvSpPr>
          <p:cNvPr id="5" name="Slide Number Placeholder 4"/>
          <p:cNvSpPr>
            <a:spLocks noGrp="1"/>
          </p:cNvSpPr>
          <p:nvPr>
            <p:ph type="sldNum" sz="quarter" idx="12"/>
          </p:nvPr>
        </p:nvSpPr>
        <p:spPr/>
        <p:txBody>
          <a:bodyPr/>
          <a:lstStyle/>
          <a:p>
            <a:fld id="{200FECA1-8F52-4428-8D50-2DEEAED9E31A}" type="slidenum">
              <a:rPr lang="en-US" smtClean="0"/>
              <a:pPr/>
              <a:t>75</a:t>
            </a:fld>
            <a:endParaRPr lang="en-US" dirty="0"/>
          </a:p>
        </p:txBody>
      </p:sp>
    </p:spTree>
    <p:extLst>
      <p:ext uri="{BB962C8B-B14F-4D97-AF65-F5344CB8AC3E}">
        <p14:creationId xmlns:p14="http://schemas.microsoft.com/office/powerpoint/2010/main" val="1031967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sz="4000" dirty="0"/>
              <a:t>What are some academic language tasks that will be difficult for children?</a:t>
            </a:r>
          </a:p>
        </p:txBody>
      </p:sp>
      <p:sp>
        <p:nvSpPr>
          <p:cNvPr id="7" name="Subtitle 6"/>
          <p:cNvSpPr>
            <a:spLocks noGrp="1"/>
          </p:cNvSpPr>
          <p:nvPr>
            <p:ph idx="1"/>
          </p:nvPr>
        </p:nvSpPr>
        <p:spPr/>
        <p:txBody>
          <a:bodyPr>
            <a:normAutofit/>
          </a:bodyPr>
          <a:lstStyle/>
          <a:p>
            <a:r>
              <a:rPr lang="en-US" sz="2600" b="1" dirty="0"/>
              <a:t>Virginia Department of Education’s analysis of performance on the state’s Standards of Learning assessments</a:t>
            </a:r>
          </a:p>
          <a:p>
            <a:r>
              <a:rPr lang="en-US" sz="2600" b="1" dirty="0"/>
              <a:t>G 3 students would benefit from additional practice with:</a:t>
            </a:r>
          </a:p>
          <a:p>
            <a:pPr marL="457200" indent="-457200">
              <a:buFont typeface="+mj-lt"/>
              <a:buAutoNum type="arabicPeriod"/>
            </a:pPr>
            <a:r>
              <a:rPr lang="en-US" sz="2800" dirty="0">
                <a:latin typeface="Calibri" panose="020F0502020204030204" pitchFamily="34" charset="0"/>
              </a:rPr>
              <a:t>using affixes and context clues</a:t>
            </a:r>
          </a:p>
          <a:p>
            <a:pPr marL="457200" indent="-457200">
              <a:buFont typeface="+mj-lt"/>
              <a:buAutoNum type="arabicPeriod"/>
            </a:pPr>
            <a:r>
              <a:rPr lang="en-US" sz="2800" dirty="0">
                <a:latin typeface="Calibri" panose="020F0502020204030204" pitchFamily="34" charset="0"/>
              </a:rPr>
              <a:t>using context to clarify meaning</a:t>
            </a:r>
          </a:p>
          <a:p>
            <a:pPr marL="457200" indent="-457200">
              <a:buFont typeface="+mj-lt"/>
              <a:buAutoNum type="arabicPeriod"/>
            </a:pPr>
            <a:r>
              <a:rPr lang="en-US" sz="2800" dirty="0">
                <a:latin typeface="Calibri" panose="020F0502020204030204" pitchFamily="34" charset="0"/>
              </a:rPr>
              <a:t>differentiate between multiple meaning words</a:t>
            </a:r>
            <a:endParaRPr lang="en-US" sz="2800" dirty="0"/>
          </a:p>
          <a:p>
            <a:endParaRPr lang="en-US" sz="2600" b="1" dirty="0"/>
          </a:p>
        </p:txBody>
      </p:sp>
      <p:sp>
        <p:nvSpPr>
          <p:cNvPr id="4" name="Footer Placeholder 3"/>
          <p:cNvSpPr>
            <a:spLocks noGrp="1"/>
          </p:cNvSpPr>
          <p:nvPr>
            <p:ph type="ftr" sz="quarter" idx="11"/>
          </p:nvPr>
        </p:nvSpPr>
        <p:spPr/>
        <p:txBody>
          <a:bodyPr/>
          <a:lstStyle/>
          <a:p>
            <a:pPr>
              <a:defRPr/>
            </a:pPr>
            <a:r>
              <a:rPr lang="en-US" altLang="zh-CN" dirty="0">
                <a:solidFill>
                  <a:srgbClr val="465E9C"/>
                </a:solidFill>
              </a:rPr>
              <a:t>© LPdF</a:t>
            </a:r>
          </a:p>
        </p:txBody>
      </p:sp>
      <p:sp>
        <p:nvSpPr>
          <p:cNvPr id="5" name="Slide Number Placeholder 4"/>
          <p:cNvSpPr>
            <a:spLocks noGrp="1"/>
          </p:cNvSpPr>
          <p:nvPr>
            <p:ph type="sldNum" sz="quarter" idx="12"/>
          </p:nvPr>
        </p:nvSpPr>
        <p:spPr/>
        <p:txBody>
          <a:bodyPr/>
          <a:lstStyle/>
          <a:p>
            <a:pPr>
              <a:defRPr/>
            </a:pPr>
            <a:fld id="{FFBCDCC1-03B1-46A2-9A8C-C40CE598E7E6}" type="slidenum">
              <a:rPr lang="en-US" altLang="zh-CN" smtClean="0">
                <a:solidFill>
                  <a:srgbClr val="465E9C"/>
                </a:solidFill>
              </a:rPr>
              <a:pPr>
                <a:defRPr/>
              </a:pPr>
              <a:t>76</a:t>
            </a:fld>
            <a:endParaRPr lang="en-US" altLang="zh-CN" dirty="0">
              <a:solidFill>
                <a:srgbClr val="465E9C"/>
              </a:solidFill>
            </a:endParaRPr>
          </a:p>
        </p:txBody>
      </p:sp>
    </p:spTree>
    <p:extLst>
      <p:ext uri="{BB962C8B-B14F-4D97-AF65-F5344CB8AC3E}">
        <p14:creationId xmlns:p14="http://schemas.microsoft.com/office/powerpoint/2010/main" val="337244439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840000" y="1106568"/>
            <a:ext cx="2464318" cy="3246353"/>
          </a:xfrm>
          <a:prstGeom prst="rect">
            <a:avLst/>
          </a:prstGeom>
        </p:spPr>
      </p:pic>
      <p:sp>
        <p:nvSpPr>
          <p:cNvPr id="7" name="Title 6"/>
          <p:cNvSpPr>
            <a:spLocks noGrp="1"/>
          </p:cNvSpPr>
          <p:nvPr>
            <p:ph type="title"/>
          </p:nvPr>
        </p:nvSpPr>
        <p:spPr>
          <a:xfrm>
            <a:off x="685799" y="457200"/>
            <a:ext cx="2893219" cy="1600200"/>
          </a:xfrm>
        </p:spPr>
        <p:txBody>
          <a:bodyPr/>
          <a:lstStyle/>
          <a:p>
            <a:endParaRPr lang="en-US" dirty="0"/>
          </a:p>
        </p:txBody>
      </p:sp>
      <p:sp>
        <p:nvSpPr>
          <p:cNvPr id="6" name="Content Placeholder 5"/>
          <p:cNvSpPr>
            <a:spLocks noGrp="1"/>
          </p:cNvSpPr>
          <p:nvPr>
            <p:ph idx="1"/>
          </p:nvPr>
        </p:nvSpPr>
        <p:spPr/>
        <p:txBody>
          <a:bodyPr>
            <a:normAutofit lnSpcReduction="10000"/>
          </a:bodyPr>
          <a:lstStyle/>
          <a:p>
            <a:pPr>
              <a:buNone/>
            </a:pPr>
            <a:r>
              <a:rPr lang="en-US" sz="4400" dirty="0">
                <a:solidFill>
                  <a:srgbClr val="6600FF"/>
                </a:solidFill>
              </a:rPr>
              <a:t>	</a:t>
            </a:r>
            <a:r>
              <a:rPr lang="en-US" sz="4400" dirty="0">
                <a:solidFill>
                  <a:schemeClr val="tx1"/>
                </a:solidFill>
              </a:rPr>
              <a:t>Am I giving my students the opportunities to develop the skills necessary access and be successful the general curriculum?</a:t>
            </a:r>
          </a:p>
        </p:txBody>
      </p:sp>
      <p:sp>
        <p:nvSpPr>
          <p:cNvPr id="8" name="Text Placeholder 7"/>
          <p:cNvSpPr>
            <a:spLocks noGrp="1"/>
          </p:cNvSpPr>
          <p:nvPr>
            <p:ph type="body" sz="half" idx="2"/>
          </p:nvPr>
        </p:nvSpPr>
        <p:spPr/>
        <p:txBody>
          <a:bodyPr/>
          <a:lstStyle/>
          <a:p>
            <a:endParaRPr lang="en-US" dirty="0"/>
          </a:p>
        </p:txBody>
      </p:sp>
      <p:sp>
        <p:nvSpPr>
          <p:cNvPr id="5" name="Footer Placeholder 4"/>
          <p:cNvSpPr>
            <a:spLocks noGrp="1"/>
          </p:cNvSpPr>
          <p:nvPr>
            <p:ph type="ftr" sz="quarter" idx="11"/>
          </p:nvPr>
        </p:nvSpPr>
        <p:spPr/>
        <p:txBody>
          <a:bodyPr/>
          <a:lstStyle/>
          <a:p>
            <a:r>
              <a:rPr lang="en-US" dirty="0">
                <a:solidFill>
                  <a:srgbClr val="DFDCB7"/>
                </a:solidFill>
              </a:rPr>
              <a:t>© LPdF</a:t>
            </a:r>
          </a:p>
        </p:txBody>
      </p:sp>
      <p:sp>
        <p:nvSpPr>
          <p:cNvPr id="10" name="Slide Number Placeholder 9"/>
          <p:cNvSpPr>
            <a:spLocks noGrp="1"/>
          </p:cNvSpPr>
          <p:nvPr>
            <p:ph type="sldNum" sz="quarter" idx="12"/>
          </p:nvPr>
        </p:nvSpPr>
        <p:spPr/>
        <p:txBody>
          <a:bodyPr/>
          <a:lstStyle/>
          <a:p>
            <a:fld id="{200FECA1-8F52-4428-8D50-2DEEAED9E31A}" type="slidenum">
              <a:rPr lang="en-US" smtClean="0"/>
              <a:pPr/>
              <a:t>77</a:t>
            </a:fld>
            <a:endParaRPr lang="en-US" dirty="0"/>
          </a:p>
        </p:txBody>
      </p:sp>
    </p:spTree>
    <p:extLst>
      <p:ext uri="{BB962C8B-B14F-4D97-AF65-F5344CB8AC3E}">
        <p14:creationId xmlns:p14="http://schemas.microsoft.com/office/powerpoint/2010/main" val="896603166"/>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What about children with fluency disorders?</a:t>
            </a:r>
          </a:p>
        </p:txBody>
      </p:sp>
      <p:sp>
        <p:nvSpPr>
          <p:cNvPr id="8" name="Content Placeholder 7"/>
          <p:cNvSpPr>
            <a:spLocks noGrp="1"/>
          </p:cNvSpPr>
          <p:nvPr>
            <p:ph idx="1"/>
          </p:nvPr>
        </p:nvSpPr>
        <p:spPr/>
        <p:txBody>
          <a:bodyPr>
            <a:normAutofit/>
          </a:bodyPr>
          <a:lstStyle/>
          <a:p>
            <a:r>
              <a:rPr lang="en-US" sz="3600" dirty="0"/>
              <a:t>Note the expectations in reading to read with fluency</a:t>
            </a:r>
          </a:p>
          <a:p>
            <a:endParaRPr lang="en-US" sz="3600" dirty="0"/>
          </a:p>
          <a:p>
            <a:r>
              <a:rPr lang="en-US" sz="3600" dirty="0"/>
              <a:t>WVa CCR Grade 1</a:t>
            </a:r>
          </a:p>
          <a:p>
            <a:pPr marL="0" indent="0">
              <a:buNone/>
            </a:pPr>
            <a:r>
              <a:rPr lang="en-US" sz="3600" dirty="0"/>
              <a:t>“ Read with accuracy and fluency to support comprehension.”</a:t>
            </a:r>
          </a:p>
          <a:p>
            <a:pPr marL="0" indent="0">
              <a:buNone/>
            </a:pPr>
            <a:endParaRPr lang="en-US" sz="3600" dirty="0"/>
          </a:p>
          <a:p>
            <a:pPr marL="0" indent="0">
              <a:buNone/>
            </a:pPr>
            <a:endParaRPr lang="en-US" dirty="0"/>
          </a:p>
          <a:p>
            <a:pPr marL="0" indent="0">
              <a:buNone/>
            </a:pPr>
            <a:endParaRPr lang="en-US" dirty="0"/>
          </a:p>
        </p:txBody>
      </p:sp>
      <p:sp>
        <p:nvSpPr>
          <p:cNvPr id="4" name="Footer Placeholder 3"/>
          <p:cNvSpPr>
            <a:spLocks noGrp="1"/>
          </p:cNvSpPr>
          <p:nvPr>
            <p:ph type="ftr" sz="quarter" idx="11"/>
          </p:nvPr>
        </p:nvSpPr>
        <p:spPr/>
        <p:txBody>
          <a:bodyPr/>
          <a:lstStyle/>
          <a:p>
            <a:r>
              <a:rPr lang="en-US" dirty="0">
                <a:solidFill>
                  <a:srgbClr val="DFDCB7"/>
                </a:solidFill>
              </a:rPr>
              <a:t>© LPdF</a:t>
            </a:r>
          </a:p>
        </p:txBody>
      </p:sp>
      <p:sp>
        <p:nvSpPr>
          <p:cNvPr id="5" name="Slide Number Placeholder 4"/>
          <p:cNvSpPr>
            <a:spLocks noGrp="1"/>
          </p:cNvSpPr>
          <p:nvPr>
            <p:ph type="sldNum" sz="quarter" idx="12"/>
          </p:nvPr>
        </p:nvSpPr>
        <p:spPr/>
        <p:txBody>
          <a:bodyPr/>
          <a:lstStyle/>
          <a:p>
            <a:fld id="{200FECA1-8F52-4428-8D50-2DEEAED9E31A}" type="slidenum">
              <a:rPr lang="en-US" smtClean="0"/>
              <a:pPr/>
              <a:t>78</a:t>
            </a:fld>
            <a:endParaRPr lang="en-US" dirty="0"/>
          </a:p>
        </p:txBody>
      </p:sp>
    </p:spTree>
    <p:extLst>
      <p:ext uri="{BB962C8B-B14F-4D97-AF65-F5344CB8AC3E}">
        <p14:creationId xmlns:p14="http://schemas.microsoft.com/office/powerpoint/2010/main" val="62387355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p:cNvPicPr>
            <a:picLocks noGrp="1" noChangeAspect="1"/>
          </p:cNvPicPr>
          <p:nvPr>
            <p:ph idx="1"/>
          </p:nvPr>
        </p:nvPicPr>
        <p:blipFill>
          <a:blip r:embed="rId2"/>
          <a:stretch>
            <a:fillRect/>
          </a:stretch>
        </p:blipFill>
        <p:spPr>
          <a:xfrm>
            <a:off x="628650" y="365126"/>
            <a:ext cx="7675562" cy="4317503"/>
          </a:xfrm>
          <a:prstGeom prst="rect">
            <a:avLst/>
          </a:prstGeom>
        </p:spPr>
      </p:pic>
      <p:sp>
        <p:nvSpPr>
          <p:cNvPr id="4" name="Footer Placeholder 3"/>
          <p:cNvSpPr>
            <a:spLocks noGrp="1"/>
          </p:cNvSpPr>
          <p:nvPr>
            <p:ph type="ftr" sz="quarter" idx="11"/>
          </p:nvPr>
        </p:nvSpPr>
        <p:spPr/>
        <p:txBody>
          <a:bodyPr/>
          <a:lstStyle/>
          <a:p>
            <a:r>
              <a:rPr lang="en-US" dirty="0"/>
              <a:t>© LPdF</a:t>
            </a:r>
          </a:p>
        </p:txBody>
      </p:sp>
      <p:sp>
        <p:nvSpPr>
          <p:cNvPr id="5" name="Slide Number Placeholder 4"/>
          <p:cNvSpPr>
            <a:spLocks noGrp="1"/>
          </p:cNvSpPr>
          <p:nvPr>
            <p:ph type="sldNum" sz="quarter" idx="12"/>
          </p:nvPr>
        </p:nvSpPr>
        <p:spPr/>
        <p:txBody>
          <a:bodyPr/>
          <a:lstStyle/>
          <a:p>
            <a:fld id="{B3BB3716-B0B6-4F9A-A22D-D68ECC02E5E1}" type="slidenum">
              <a:rPr lang="en-US" smtClean="0"/>
              <a:pPr/>
              <a:t>79</a:t>
            </a:fld>
            <a:endParaRPr lang="en-US" dirty="0"/>
          </a:p>
        </p:txBody>
      </p:sp>
      <p:pic>
        <p:nvPicPr>
          <p:cNvPr id="7" name="Picture 6"/>
          <p:cNvPicPr>
            <a:picLocks noChangeAspect="1"/>
          </p:cNvPicPr>
          <p:nvPr/>
        </p:nvPicPr>
        <p:blipFill>
          <a:blip r:embed="rId3"/>
          <a:stretch>
            <a:fillRect/>
          </a:stretch>
        </p:blipFill>
        <p:spPr>
          <a:xfrm>
            <a:off x="990600" y="5124852"/>
            <a:ext cx="6340390" cy="1231499"/>
          </a:xfrm>
          <a:prstGeom prst="rect">
            <a:avLst/>
          </a:prstGeom>
        </p:spPr>
      </p:pic>
    </p:spTree>
    <p:extLst>
      <p:ext uri="{BB962C8B-B14F-4D97-AF65-F5344CB8AC3E}">
        <p14:creationId xmlns:p14="http://schemas.microsoft.com/office/powerpoint/2010/main" val="31085163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solidFill>
            <a:srgbClr val="00B050"/>
          </a:solidFill>
        </p:spPr>
        <p:txBody>
          <a:bodyPr/>
          <a:lstStyle/>
          <a:p>
            <a:r>
              <a:rPr lang="en-US" dirty="0"/>
              <a:t>Imagine you have been invited to develop new standards for WVa</a:t>
            </a:r>
          </a:p>
        </p:txBody>
      </p:sp>
      <p:sp>
        <p:nvSpPr>
          <p:cNvPr id="5" name="Content Placeholder 4"/>
          <p:cNvSpPr>
            <a:spLocks noGrp="1"/>
          </p:cNvSpPr>
          <p:nvPr>
            <p:ph idx="1"/>
          </p:nvPr>
        </p:nvSpPr>
        <p:spPr/>
        <p:txBody>
          <a:bodyPr>
            <a:normAutofit/>
          </a:bodyPr>
          <a:lstStyle/>
          <a:p>
            <a:r>
              <a:rPr lang="en-US" sz="3600" dirty="0"/>
              <a:t>What are traits you would like to see in HS graduates?</a:t>
            </a:r>
          </a:p>
          <a:p>
            <a:r>
              <a:rPr lang="en-US" sz="3600" dirty="0"/>
              <a:t>What expectations do you have of the standards?</a:t>
            </a:r>
          </a:p>
        </p:txBody>
      </p:sp>
      <p:sp>
        <p:nvSpPr>
          <p:cNvPr id="2" name="Footer Placeholder 1"/>
          <p:cNvSpPr>
            <a:spLocks noGrp="1"/>
          </p:cNvSpPr>
          <p:nvPr>
            <p:ph type="ftr" sz="quarter" idx="11"/>
          </p:nvPr>
        </p:nvSpPr>
        <p:spPr/>
        <p:txBody>
          <a:bodyPr/>
          <a:lstStyle/>
          <a:p>
            <a:r>
              <a:rPr lang="en-US" dirty="0"/>
              <a:t>© LPdF</a:t>
            </a:r>
          </a:p>
        </p:txBody>
      </p:sp>
      <p:sp>
        <p:nvSpPr>
          <p:cNvPr id="3" name="Slide Number Placeholder 2"/>
          <p:cNvSpPr>
            <a:spLocks noGrp="1"/>
          </p:cNvSpPr>
          <p:nvPr>
            <p:ph type="sldNum" sz="quarter" idx="12"/>
          </p:nvPr>
        </p:nvSpPr>
        <p:spPr/>
        <p:txBody>
          <a:bodyPr/>
          <a:lstStyle/>
          <a:p>
            <a:fld id="{B3BB3716-B0B6-4F9A-A22D-D68ECC02E5E1}" type="slidenum">
              <a:rPr lang="en-US" smtClean="0"/>
              <a:pPr/>
              <a:t>8</a:t>
            </a:fld>
            <a:endParaRPr lang="en-US" dirty="0"/>
          </a:p>
        </p:txBody>
      </p:sp>
    </p:spTree>
    <p:extLst>
      <p:ext uri="{BB962C8B-B14F-4D97-AF65-F5344CB8AC3E}">
        <p14:creationId xmlns:p14="http://schemas.microsoft.com/office/powerpoint/2010/main" val="264518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wrap="square">
            <a:normAutofit/>
          </a:bodyPr>
          <a:lstStyle/>
          <a:p>
            <a:r>
              <a:rPr lang="en-US" dirty="0"/>
              <a:t>Analysis model</a:t>
            </a:r>
          </a:p>
        </p:txBody>
      </p:sp>
      <p:sp>
        <p:nvSpPr>
          <p:cNvPr id="8" name="Subtitle 7"/>
          <p:cNvSpPr>
            <a:spLocks noGrp="1"/>
          </p:cNvSpPr>
          <p:nvPr>
            <p:ph type="subTitle" idx="1"/>
          </p:nvPr>
        </p:nvSpPr>
        <p:spPr/>
        <p:txBody>
          <a:bodyPr/>
          <a:lstStyle/>
          <a:p>
            <a:endParaRPr lang="en-US" dirty="0"/>
          </a:p>
        </p:txBody>
      </p:sp>
      <p:sp>
        <p:nvSpPr>
          <p:cNvPr id="2" name="Footer Placeholder 1"/>
          <p:cNvSpPr>
            <a:spLocks noGrp="1"/>
          </p:cNvSpPr>
          <p:nvPr>
            <p:ph type="ftr" sz="quarter" idx="11"/>
          </p:nvPr>
        </p:nvSpPr>
        <p:spPr/>
        <p:txBody>
          <a:bodyPr/>
          <a:lstStyle/>
          <a:p>
            <a:r>
              <a:rPr lang="en-US" dirty="0"/>
              <a:t>© LPdF</a:t>
            </a:r>
          </a:p>
        </p:txBody>
      </p:sp>
      <p:sp>
        <p:nvSpPr>
          <p:cNvPr id="3" name="Slide Number Placeholder 2"/>
          <p:cNvSpPr>
            <a:spLocks noGrp="1"/>
          </p:cNvSpPr>
          <p:nvPr>
            <p:ph type="sldNum" sz="quarter" idx="12"/>
          </p:nvPr>
        </p:nvSpPr>
        <p:spPr/>
        <p:txBody>
          <a:bodyPr/>
          <a:lstStyle/>
          <a:p>
            <a:fld id="{B3BB3716-B0B6-4F9A-A22D-D68ECC02E5E1}" type="slidenum">
              <a:rPr lang="en-US" smtClean="0"/>
              <a:pPr/>
              <a:t>80</a:t>
            </a:fld>
            <a:endParaRPr lang="en-US" dirty="0"/>
          </a:p>
        </p:txBody>
      </p:sp>
    </p:spTree>
    <p:extLst>
      <p:ext uri="{BB962C8B-B14F-4D97-AF65-F5344CB8AC3E}">
        <p14:creationId xmlns:p14="http://schemas.microsoft.com/office/powerpoint/2010/main" val="371699955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Calibri" panose="020F0502020204030204" pitchFamily="34" charset="0"/>
              </a:rPr>
              <a:t>Our Language Expertise enables us to identify …</a:t>
            </a:r>
          </a:p>
        </p:txBody>
      </p:sp>
      <p:sp>
        <p:nvSpPr>
          <p:cNvPr id="3" name="Content Placeholder 2"/>
          <p:cNvSpPr>
            <a:spLocks noGrp="1"/>
          </p:cNvSpPr>
          <p:nvPr>
            <p:ph idx="1"/>
          </p:nvPr>
        </p:nvSpPr>
        <p:spPr/>
        <p:txBody>
          <a:bodyPr>
            <a:normAutofit/>
          </a:bodyPr>
          <a:lstStyle/>
          <a:p>
            <a:r>
              <a:rPr lang="en-US" sz="3600" dirty="0"/>
              <a:t>Language expectations of standards</a:t>
            </a:r>
          </a:p>
          <a:p>
            <a:r>
              <a:rPr lang="en-US" sz="3600" dirty="0"/>
              <a:t>Language challenges for children with SLI and who are at risk</a:t>
            </a:r>
          </a:p>
          <a:p>
            <a:r>
              <a:rPr lang="en-US" sz="3600" dirty="0"/>
              <a:t>Appropriate interventions, accommodations, modifications</a:t>
            </a:r>
          </a:p>
          <a:p>
            <a:r>
              <a:rPr lang="en-US" sz="3600" dirty="0"/>
              <a:t>Integrate intervention with language expectations of the general curriculum</a:t>
            </a:r>
          </a:p>
        </p:txBody>
      </p:sp>
      <p:sp>
        <p:nvSpPr>
          <p:cNvPr id="4" name="Footer Placeholder 3"/>
          <p:cNvSpPr>
            <a:spLocks noGrp="1"/>
          </p:cNvSpPr>
          <p:nvPr>
            <p:ph type="ftr" sz="quarter" idx="11"/>
          </p:nvPr>
        </p:nvSpPr>
        <p:spPr/>
        <p:txBody>
          <a:bodyPr/>
          <a:lstStyle/>
          <a:p>
            <a:r>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 LPdF</a:t>
            </a:r>
          </a:p>
        </p:txBody>
      </p:sp>
      <p:sp>
        <p:nvSpPr>
          <p:cNvPr id="5" name="Slide Number Placeholder 4"/>
          <p:cNvSpPr>
            <a:spLocks noGrp="1"/>
          </p:cNvSpPr>
          <p:nvPr>
            <p:ph type="sldNum" sz="quarter" idx="12"/>
          </p:nvPr>
        </p:nvSpPr>
        <p:spPr/>
        <p:txBody>
          <a:bodyPr/>
          <a:lstStyle/>
          <a:p>
            <a:fld id="{07462A9D-0547-4F88-B47B-90493155EF04}" type="slidenum">
              <a:rPr lang="en-US" smtClean="0">
                <a:solidFill>
                  <a:srgbClr val="FFFFFF">
                    <a:tint val="75000"/>
                  </a:srgbClr>
                </a:solidFill>
              </a:rPr>
              <a:pPr/>
              <a:t>81</a:t>
            </a:fld>
            <a:endParaRPr lang="en-US" dirty="0">
              <a:solidFill>
                <a:srgbClr val="FFFFFF">
                  <a:tint val="75000"/>
                </a:srgbClr>
              </a:solidFill>
            </a:endParaRPr>
          </a:p>
        </p:txBody>
      </p:sp>
    </p:spTree>
    <p:extLst>
      <p:ext uri="{BB962C8B-B14F-4D97-AF65-F5344CB8AC3E}">
        <p14:creationId xmlns:p14="http://schemas.microsoft.com/office/powerpoint/2010/main" val="620520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tx1"/>
                </a:solidFill>
                <a:latin typeface="Calibri" panose="020F0502020204030204" pitchFamily="34" charset="0"/>
              </a:rPr>
              <a:t>But we can’t do it without collaborating … </a:t>
            </a:r>
          </a:p>
        </p:txBody>
      </p:sp>
      <p:sp>
        <p:nvSpPr>
          <p:cNvPr id="3" name="Content Placeholder 2"/>
          <p:cNvSpPr>
            <a:spLocks noGrp="1"/>
          </p:cNvSpPr>
          <p:nvPr>
            <p:ph idx="1"/>
          </p:nvPr>
        </p:nvSpPr>
        <p:spPr/>
        <p:txBody>
          <a:bodyPr/>
          <a:lstStyle/>
          <a:p>
            <a:r>
              <a:rPr lang="en-US" sz="3200" dirty="0"/>
              <a:t>Participate in teams</a:t>
            </a:r>
          </a:p>
          <a:p>
            <a:pPr lvl="1"/>
            <a:r>
              <a:rPr lang="en-US" sz="3200" dirty="0"/>
              <a:t>Standards implementation teams</a:t>
            </a:r>
          </a:p>
          <a:p>
            <a:pPr lvl="1"/>
            <a:r>
              <a:rPr lang="en-US" sz="3200" dirty="0"/>
              <a:t>Student support teams</a:t>
            </a:r>
          </a:p>
          <a:p>
            <a:r>
              <a:rPr lang="en-US" sz="3200" dirty="0"/>
              <a:t>Joint planning for intervention</a:t>
            </a:r>
          </a:p>
          <a:p>
            <a:r>
              <a:rPr lang="en-US" sz="3200" dirty="0"/>
              <a:t>Classroom-based co-teaching</a:t>
            </a:r>
          </a:p>
          <a:p>
            <a:pPr lvl="1"/>
            <a:r>
              <a:rPr lang="en-US" sz="3200" dirty="0"/>
              <a:t>Whole-class lesson</a:t>
            </a:r>
          </a:p>
          <a:p>
            <a:pPr lvl="1"/>
            <a:r>
              <a:rPr lang="en-US" sz="3200" dirty="0"/>
              <a:t>Small groups for targeted students</a:t>
            </a:r>
          </a:p>
          <a:p>
            <a:pPr marL="457200" lvl="1" indent="0">
              <a:buNone/>
            </a:pPr>
            <a:endParaRPr lang="en-US" dirty="0"/>
          </a:p>
          <a:p>
            <a:endParaRPr lang="en-US" dirty="0"/>
          </a:p>
        </p:txBody>
      </p:sp>
      <p:sp>
        <p:nvSpPr>
          <p:cNvPr id="4" name="Footer Placeholder 3"/>
          <p:cNvSpPr>
            <a:spLocks noGrp="1"/>
          </p:cNvSpPr>
          <p:nvPr>
            <p:ph type="ftr" sz="quarter" idx="11"/>
          </p:nvPr>
        </p:nvSpPr>
        <p:spPr/>
        <p:txBody>
          <a:bodyPr/>
          <a:lstStyle/>
          <a:p>
            <a:r>
              <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 LPdF</a:t>
            </a:r>
          </a:p>
        </p:txBody>
      </p:sp>
      <p:sp>
        <p:nvSpPr>
          <p:cNvPr id="5" name="Slide Number Placeholder 4"/>
          <p:cNvSpPr>
            <a:spLocks noGrp="1"/>
          </p:cNvSpPr>
          <p:nvPr>
            <p:ph type="sldNum" sz="quarter" idx="12"/>
          </p:nvPr>
        </p:nvSpPr>
        <p:spPr/>
        <p:txBody>
          <a:bodyPr/>
          <a:lstStyle/>
          <a:p>
            <a:fld id="{07462A9D-0547-4F88-B47B-90493155EF04}" type="slidenum">
              <a:rPr lang="en-US" smtClean="0">
                <a:solidFill>
                  <a:srgbClr val="FFFFFF">
                    <a:tint val="75000"/>
                  </a:srgbClr>
                </a:solidFill>
              </a:rPr>
              <a:pPr/>
              <a:t>82</a:t>
            </a:fld>
            <a:endParaRPr lang="en-US" dirty="0">
              <a:solidFill>
                <a:srgbClr val="FFFFFF">
                  <a:tint val="75000"/>
                </a:srgbClr>
              </a:solidFill>
            </a:endParaRPr>
          </a:p>
        </p:txBody>
      </p:sp>
    </p:spTree>
    <p:extLst>
      <p:ext uri="{BB962C8B-B14F-4D97-AF65-F5344CB8AC3E}">
        <p14:creationId xmlns:p14="http://schemas.microsoft.com/office/powerpoint/2010/main" val="133840135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304800"/>
            <a:ext cx="7886700" cy="1325563"/>
          </a:xfrm>
        </p:spPr>
        <p:txBody>
          <a:bodyPr>
            <a:normAutofit/>
          </a:bodyPr>
          <a:lstStyle/>
          <a:p>
            <a:r>
              <a:rPr lang="en-US" dirty="0">
                <a:solidFill>
                  <a:schemeClr val="tx1"/>
                </a:solidFill>
                <a:latin typeface="Calibri" panose="020F0502020204030204" pitchFamily="34" charset="0"/>
              </a:rPr>
              <a:t>Standards Analysis and Intervention</a:t>
            </a:r>
          </a:p>
        </p:txBody>
      </p:sp>
      <p:pic>
        <p:nvPicPr>
          <p:cNvPr id="1026" name="Picture 2" descr="C:\Documents and Settings\powerdefurea\Local Settings\Temporary Internet Files\Content.IE5\4I73N2H6\MC900441290[1].png"/>
          <p:cNvPicPr>
            <a:picLocks noGrp="1" noChangeAspect="1" noChangeArrowheads="1"/>
          </p:cNvPicPr>
          <p:nvPr>
            <p:ph sz="half" idx="1"/>
          </p:nvPr>
        </p:nvPicPr>
        <p:blipFill>
          <a:blip r:embed="rId2" cstate="print"/>
          <a:stretch>
            <a:fillRect/>
          </a:stretch>
        </p:blipFill>
        <p:spPr bwMode="auto">
          <a:xfrm>
            <a:off x="1352550" y="2629694"/>
            <a:ext cx="2743200" cy="2743200"/>
          </a:xfrm>
          <a:prstGeom prst="rect">
            <a:avLst/>
          </a:prstGeom>
          <a:noFill/>
        </p:spPr>
      </p:pic>
      <p:sp>
        <p:nvSpPr>
          <p:cNvPr id="13" name="Content Placeholder 12"/>
          <p:cNvSpPr>
            <a:spLocks noGrp="1"/>
          </p:cNvSpPr>
          <p:nvPr>
            <p:ph sz="half" idx="2"/>
          </p:nvPr>
        </p:nvSpPr>
        <p:spPr/>
        <p:txBody>
          <a:bodyPr/>
          <a:lstStyle/>
          <a:p>
            <a:pPr>
              <a:buNone/>
            </a:pPr>
            <a:r>
              <a:rPr lang="en-US" dirty="0"/>
              <a:t>A Step-wise approach can facilitate integration of the standards with speech-language services</a:t>
            </a:r>
          </a:p>
        </p:txBody>
      </p:sp>
      <p:sp>
        <p:nvSpPr>
          <p:cNvPr id="2" name="Footer Placeholder 1"/>
          <p:cNvSpPr>
            <a:spLocks noGrp="1"/>
          </p:cNvSpPr>
          <p:nvPr>
            <p:ph type="ftr" sz="quarter" idx="11"/>
          </p:nvPr>
        </p:nvSpPr>
        <p:spPr/>
        <p:txBody>
          <a:bodyPr/>
          <a:lstStyle/>
          <a:p>
            <a:r>
              <a:rPr lang="en-US" dirty="0"/>
              <a:t>© LPdF</a:t>
            </a:r>
          </a:p>
        </p:txBody>
      </p:sp>
      <p:sp>
        <p:nvSpPr>
          <p:cNvPr id="3" name="Slide Number Placeholder 2"/>
          <p:cNvSpPr>
            <a:spLocks noGrp="1"/>
          </p:cNvSpPr>
          <p:nvPr>
            <p:ph type="sldNum" sz="quarter" idx="12"/>
          </p:nvPr>
        </p:nvSpPr>
        <p:spPr/>
        <p:txBody>
          <a:bodyPr/>
          <a:lstStyle/>
          <a:p>
            <a:fld id="{43C41FDA-D8FE-4914-8EEC-B87B41E4F590}" type="slidenum">
              <a:rPr lang="en-US" smtClean="0">
                <a:solidFill>
                  <a:srgbClr val="FFFFFF">
                    <a:tint val="75000"/>
                  </a:srgbClr>
                </a:solidFill>
              </a:rPr>
              <a:pPr/>
              <a:t>83</a:t>
            </a:fld>
            <a:endParaRPr lang="en-US" dirty="0">
              <a:solidFill>
                <a:srgbClr val="FFFFFF">
                  <a:tint val="75000"/>
                </a:srgbClr>
              </a:solidFill>
            </a:endParaRPr>
          </a:p>
        </p:txBody>
      </p:sp>
    </p:spTree>
    <p:extLst>
      <p:ext uri="{BB962C8B-B14F-4D97-AF65-F5344CB8AC3E}">
        <p14:creationId xmlns:p14="http://schemas.microsoft.com/office/powerpoint/2010/main" val="388878555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Standards Analysis and Intervention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489735848"/>
              </p:ext>
            </p:extLst>
          </p:nvPr>
        </p:nvGraphicFramePr>
        <p:xfrm>
          <a:off x="839788" y="1825625"/>
          <a:ext cx="7675562"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2"/>
          <p:cNvSpPr>
            <a:spLocks noGrp="1"/>
          </p:cNvSpPr>
          <p:nvPr>
            <p:ph type="ftr" sz="quarter" idx="11"/>
          </p:nvPr>
        </p:nvSpPr>
        <p:spPr/>
        <p:txBody>
          <a:bodyPr/>
          <a:lstStyle/>
          <a:p>
            <a:r>
              <a:rPr lang="en-US" dirty="0"/>
              <a:t>© LPdF</a:t>
            </a:r>
          </a:p>
        </p:txBody>
      </p:sp>
      <p:sp>
        <p:nvSpPr>
          <p:cNvPr id="5" name="Slide Number Placeholder 4"/>
          <p:cNvSpPr>
            <a:spLocks noGrp="1"/>
          </p:cNvSpPr>
          <p:nvPr>
            <p:ph type="sldNum" sz="quarter" idx="12"/>
          </p:nvPr>
        </p:nvSpPr>
        <p:spPr/>
        <p:txBody>
          <a:bodyPr/>
          <a:lstStyle/>
          <a:p>
            <a:fld id="{B3BB3716-B0B6-4F9A-A22D-D68ECC02E5E1}" type="slidenum">
              <a:rPr lang="en-US" smtClean="0"/>
              <a:pPr/>
              <a:t>84</a:t>
            </a:fld>
            <a:endParaRPr lang="en-US" dirty="0"/>
          </a:p>
        </p:txBody>
      </p:sp>
    </p:spTree>
    <p:extLst>
      <p:ext uri="{BB962C8B-B14F-4D97-AF65-F5344CB8AC3E}">
        <p14:creationId xmlns:p14="http://schemas.microsoft.com/office/powerpoint/2010/main" val="428987047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Identify the Standards</a:t>
            </a:r>
          </a:p>
        </p:txBody>
      </p:sp>
      <p:sp>
        <p:nvSpPr>
          <p:cNvPr id="3" name="Content Placeholder 2"/>
          <p:cNvSpPr>
            <a:spLocks noGrp="1"/>
          </p:cNvSpPr>
          <p:nvPr>
            <p:ph idx="1"/>
          </p:nvPr>
        </p:nvSpPr>
        <p:spPr>
          <a:xfrm>
            <a:off x="914400" y="1728370"/>
            <a:ext cx="7675350" cy="4351338"/>
          </a:xfrm>
        </p:spPr>
        <p:txBody>
          <a:bodyPr/>
          <a:lstStyle/>
          <a:p>
            <a:r>
              <a:rPr lang="en-US" sz="3200" dirty="0"/>
              <a:t>Current grade level</a:t>
            </a:r>
          </a:p>
          <a:p>
            <a:r>
              <a:rPr lang="en-US" sz="3200" dirty="0"/>
              <a:t>Previous grade levels, to identify prerequisite skills that will not be retaught</a:t>
            </a:r>
          </a:p>
          <a:p>
            <a:r>
              <a:rPr lang="en-US" sz="3200" dirty="0"/>
              <a:t>Future grade levels, to identify skills that are expected to be developing</a:t>
            </a:r>
          </a:p>
          <a:p>
            <a:endParaRPr lang="en-US" dirty="0"/>
          </a:p>
        </p:txBody>
      </p:sp>
      <p:sp>
        <p:nvSpPr>
          <p:cNvPr id="4" name="Footer Placeholder 3"/>
          <p:cNvSpPr>
            <a:spLocks noGrp="1"/>
          </p:cNvSpPr>
          <p:nvPr>
            <p:ph type="ftr" sz="quarter" idx="11"/>
          </p:nvPr>
        </p:nvSpPr>
        <p:spPr/>
        <p:txBody>
          <a:bodyPr/>
          <a:lstStyle/>
          <a:p>
            <a:r>
              <a:rPr lang="en-US" dirty="0"/>
              <a:t>© LPdF</a:t>
            </a:r>
          </a:p>
        </p:txBody>
      </p:sp>
      <p:sp>
        <p:nvSpPr>
          <p:cNvPr id="5" name="Slide Number Placeholder 4"/>
          <p:cNvSpPr>
            <a:spLocks noGrp="1"/>
          </p:cNvSpPr>
          <p:nvPr>
            <p:ph type="sldNum" sz="quarter" idx="12"/>
          </p:nvPr>
        </p:nvSpPr>
        <p:spPr/>
        <p:txBody>
          <a:bodyPr/>
          <a:lstStyle/>
          <a:p>
            <a:fld id="{B3BB3716-B0B6-4F9A-A22D-D68ECC02E5E1}" type="slidenum">
              <a:rPr lang="en-US" smtClean="0"/>
              <a:pPr/>
              <a:t>85</a:t>
            </a:fld>
            <a:endParaRPr lang="en-US" dirty="0"/>
          </a:p>
        </p:txBody>
      </p:sp>
    </p:spTree>
    <p:extLst>
      <p:ext uri="{BB962C8B-B14F-4D97-AF65-F5344CB8AC3E}">
        <p14:creationId xmlns:p14="http://schemas.microsoft.com/office/powerpoint/2010/main" val="101250208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t="10686" r="1458" b="4428"/>
          <a:stretch/>
        </p:blipFill>
        <p:spPr>
          <a:xfrm>
            <a:off x="904875" y="1038225"/>
            <a:ext cx="7200900" cy="4962525"/>
          </a:xfrm>
          <a:prstGeom prst="rect">
            <a:avLst/>
          </a:prstGeom>
        </p:spPr>
      </p:pic>
    </p:spTree>
    <p:extLst>
      <p:ext uri="{BB962C8B-B14F-4D97-AF65-F5344CB8AC3E}">
        <p14:creationId xmlns:p14="http://schemas.microsoft.com/office/powerpoint/2010/main" val="188240600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Identify needed communication skills</a:t>
            </a:r>
          </a:p>
        </p:txBody>
      </p:sp>
      <p:sp>
        <p:nvSpPr>
          <p:cNvPr id="3" name="Content Placeholder 2"/>
          <p:cNvSpPr>
            <a:spLocks noGrp="1"/>
          </p:cNvSpPr>
          <p:nvPr>
            <p:ph idx="1"/>
          </p:nvPr>
        </p:nvSpPr>
        <p:spPr/>
        <p:txBody>
          <a:bodyPr>
            <a:noAutofit/>
          </a:bodyPr>
          <a:lstStyle/>
          <a:p>
            <a:r>
              <a:rPr lang="en-US" sz="3200" dirty="0"/>
              <a:t>Analyze standards to identify communication skills needed for attainment </a:t>
            </a:r>
          </a:p>
          <a:p>
            <a:r>
              <a:rPr lang="en-US" sz="3200" dirty="0"/>
              <a:t>Consider</a:t>
            </a:r>
          </a:p>
          <a:p>
            <a:pPr lvl="1"/>
            <a:r>
              <a:rPr lang="en-US" sz="3200" dirty="0"/>
              <a:t>Vocabulary</a:t>
            </a:r>
          </a:p>
          <a:p>
            <a:pPr lvl="1"/>
            <a:r>
              <a:rPr lang="en-US" sz="3200" dirty="0"/>
              <a:t>Morphology and syntax</a:t>
            </a:r>
          </a:p>
          <a:p>
            <a:pPr lvl="1"/>
            <a:r>
              <a:rPr lang="en-US" sz="3200" dirty="0"/>
              <a:t>Pragmatics</a:t>
            </a:r>
          </a:p>
          <a:p>
            <a:pPr lvl="1"/>
            <a:r>
              <a:rPr lang="en-US" sz="3200" dirty="0"/>
              <a:t>Phonology</a:t>
            </a:r>
          </a:p>
          <a:p>
            <a:pPr lvl="1"/>
            <a:r>
              <a:rPr lang="en-US" sz="3200" dirty="0"/>
              <a:t>Meta-linguistic skills</a:t>
            </a:r>
          </a:p>
        </p:txBody>
      </p:sp>
      <p:sp>
        <p:nvSpPr>
          <p:cNvPr id="4" name="Footer Placeholder 3"/>
          <p:cNvSpPr>
            <a:spLocks noGrp="1"/>
          </p:cNvSpPr>
          <p:nvPr>
            <p:ph type="ftr" sz="quarter" idx="11"/>
          </p:nvPr>
        </p:nvSpPr>
        <p:spPr/>
        <p:txBody>
          <a:bodyPr/>
          <a:lstStyle/>
          <a:p>
            <a:r>
              <a:rPr lang="en-US" dirty="0"/>
              <a:t>© LPdF</a:t>
            </a:r>
          </a:p>
        </p:txBody>
      </p:sp>
      <p:sp>
        <p:nvSpPr>
          <p:cNvPr id="5" name="Slide Number Placeholder 4"/>
          <p:cNvSpPr>
            <a:spLocks noGrp="1"/>
          </p:cNvSpPr>
          <p:nvPr>
            <p:ph type="sldNum" sz="quarter" idx="12"/>
          </p:nvPr>
        </p:nvSpPr>
        <p:spPr/>
        <p:txBody>
          <a:bodyPr/>
          <a:lstStyle/>
          <a:p>
            <a:fld id="{B3BB3716-B0B6-4F9A-A22D-D68ECC02E5E1}" type="slidenum">
              <a:rPr lang="en-US" smtClean="0"/>
              <a:pPr/>
              <a:t>87</a:t>
            </a:fld>
            <a:endParaRPr lang="en-US" dirty="0"/>
          </a:p>
        </p:txBody>
      </p:sp>
    </p:spTree>
    <p:extLst>
      <p:ext uri="{BB962C8B-B14F-4D97-AF65-F5344CB8AC3E}">
        <p14:creationId xmlns:p14="http://schemas.microsoft.com/office/powerpoint/2010/main" val="172674077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Identify student’s strengths and needs</a:t>
            </a:r>
          </a:p>
        </p:txBody>
      </p:sp>
      <p:sp>
        <p:nvSpPr>
          <p:cNvPr id="3" name="Content Placeholder 2"/>
          <p:cNvSpPr>
            <a:spLocks noGrp="1"/>
          </p:cNvSpPr>
          <p:nvPr>
            <p:ph idx="1"/>
          </p:nvPr>
        </p:nvSpPr>
        <p:spPr/>
        <p:txBody>
          <a:bodyPr>
            <a:normAutofit lnSpcReduction="10000"/>
          </a:bodyPr>
          <a:lstStyle/>
          <a:p>
            <a:r>
              <a:rPr lang="en-US" sz="3200" dirty="0"/>
              <a:t>Review IEP/504 Plan</a:t>
            </a:r>
          </a:p>
          <a:p>
            <a:pPr lvl="1"/>
            <a:r>
              <a:rPr lang="en-US" sz="3200" dirty="0"/>
              <a:t>Evaluation results in Present Level of Performance</a:t>
            </a:r>
          </a:p>
          <a:p>
            <a:pPr lvl="1"/>
            <a:r>
              <a:rPr lang="en-US" sz="3200" dirty="0"/>
              <a:t>Goals</a:t>
            </a:r>
          </a:p>
          <a:p>
            <a:pPr lvl="1"/>
            <a:r>
              <a:rPr lang="en-US" sz="3200" dirty="0"/>
              <a:t>Accommodations, modifications and supports</a:t>
            </a:r>
          </a:p>
          <a:p>
            <a:r>
              <a:rPr lang="en-US" sz="3600" dirty="0"/>
              <a:t>Teacher checklists</a:t>
            </a:r>
          </a:p>
          <a:p>
            <a:r>
              <a:rPr lang="en-US" sz="3600" dirty="0"/>
              <a:t>SLP probes</a:t>
            </a:r>
          </a:p>
          <a:p>
            <a:r>
              <a:rPr lang="en-US" sz="3600" dirty="0"/>
              <a:t>State assessment data</a:t>
            </a:r>
          </a:p>
        </p:txBody>
      </p:sp>
      <p:sp>
        <p:nvSpPr>
          <p:cNvPr id="4" name="Footer Placeholder 3"/>
          <p:cNvSpPr>
            <a:spLocks noGrp="1"/>
          </p:cNvSpPr>
          <p:nvPr>
            <p:ph type="ftr" sz="quarter" idx="11"/>
          </p:nvPr>
        </p:nvSpPr>
        <p:spPr/>
        <p:txBody>
          <a:bodyPr/>
          <a:lstStyle/>
          <a:p>
            <a:r>
              <a:rPr lang="en-US" dirty="0"/>
              <a:t>© LPdF</a:t>
            </a:r>
          </a:p>
        </p:txBody>
      </p:sp>
      <p:sp>
        <p:nvSpPr>
          <p:cNvPr id="5" name="Slide Number Placeholder 4"/>
          <p:cNvSpPr>
            <a:spLocks noGrp="1"/>
          </p:cNvSpPr>
          <p:nvPr>
            <p:ph type="sldNum" sz="quarter" idx="12"/>
          </p:nvPr>
        </p:nvSpPr>
        <p:spPr/>
        <p:txBody>
          <a:bodyPr/>
          <a:lstStyle/>
          <a:p>
            <a:fld id="{B3BB3716-B0B6-4F9A-A22D-D68ECC02E5E1}" type="slidenum">
              <a:rPr lang="en-US" smtClean="0"/>
              <a:pPr/>
              <a:t>88</a:t>
            </a:fld>
            <a:endParaRPr lang="en-US" dirty="0"/>
          </a:p>
        </p:txBody>
      </p:sp>
    </p:spTree>
    <p:extLst>
      <p:ext uri="{BB962C8B-B14F-4D97-AF65-F5344CB8AC3E}">
        <p14:creationId xmlns:p14="http://schemas.microsoft.com/office/powerpoint/2010/main" val="220820744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400" dirty="0">
                <a:solidFill>
                  <a:schemeClr val="tx1"/>
                </a:solidFill>
                <a:latin typeface="Calibri" panose="020F0502020204030204" pitchFamily="34" charset="0"/>
              </a:rPr>
              <a:t>Individualize your analysis</a:t>
            </a:r>
          </a:p>
        </p:txBody>
      </p:sp>
      <p:sp>
        <p:nvSpPr>
          <p:cNvPr id="5" name="Content Placeholder 4"/>
          <p:cNvSpPr>
            <a:spLocks noGrp="1"/>
          </p:cNvSpPr>
          <p:nvPr>
            <p:ph idx="1"/>
          </p:nvPr>
        </p:nvSpPr>
        <p:spPr/>
        <p:txBody>
          <a:bodyPr>
            <a:normAutofit/>
          </a:bodyPr>
          <a:lstStyle/>
          <a:p>
            <a:r>
              <a:rPr lang="en-US" sz="2800" dirty="0">
                <a:solidFill>
                  <a:schemeClr val="tx1"/>
                </a:solidFill>
              </a:rPr>
              <a:t>Vocabulary probes</a:t>
            </a:r>
          </a:p>
          <a:p>
            <a:pPr lvl="1"/>
            <a:r>
              <a:rPr lang="en-US" sz="2800" dirty="0">
                <a:solidFill>
                  <a:schemeClr val="tx1"/>
                </a:solidFill>
              </a:rPr>
              <a:t>Compare and contrast</a:t>
            </a:r>
          </a:p>
          <a:p>
            <a:pPr lvl="1"/>
            <a:r>
              <a:rPr lang="en-US" sz="2800" dirty="0">
                <a:solidFill>
                  <a:schemeClr val="tx1"/>
                </a:solidFill>
              </a:rPr>
              <a:t>Root word/affix analysis</a:t>
            </a:r>
          </a:p>
          <a:p>
            <a:pPr lvl="1"/>
            <a:r>
              <a:rPr lang="en-US" sz="2800" dirty="0">
                <a:solidFill>
                  <a:schemeClr val="tx1"/>
                </a:solidFill>
              </a:rPr>
              <a:t>Homonyms, synonyms, antonyms</a:t>
            </a:r>
          </a:p>
          <a:p>
            <a:r>
              <a:rPr lang="en-US" sz="2800" dirty="0">
                <a:solidFill>
                  <a:schemeClr val="tx1"/>
                </a:solidFill>
              </a:rPr>
              <a:t>Story re-tells</a:t>
            </a:r>
          </a:p>
          <a:p>
            <a:r>
              <a:rPr lang="en-US" sz="2800" dirty="0">
                <a:solidFill>
                  <a:schemeClr val="tx1"/>
                </a:solidFill>
              </a:rPr>
              <a:t>Group discussions</a:t>
            </a:r>
          </a:p>
          <a:p>
            <a:r>
              <a:rPr lang="en-US" sz="2800" dirty="0">
                <a:solidFill>
                  <a:schemeClr val="tx1"/>
                </a:solidFill>
              </a:rPr>
              <a:t>Pragmatic checklists</a:t>
            </a:r>
          </a:p>
          <a:p>
            <a:r>
              <a:rPr lang="en-US" sz="2800" dirty="0">
                <a:solidFill>
                  <a:schemeClr val="tx1"/>
                </a:solidFill>
              </a:rPr>
              <a:t>1:1 Oral presentations</a:t>
            </a:r>
          </a:p>
        </p:txBody>
      </p:sp>
      <p:sp>
        <p:nvSpPr>
          <p:cNvPr id="2" name="Footer Placeholder 1"/>
          <p:cNvSpPr>
            <a:spLocks noGrp="1"/>
          </p:cNvSpPr>
          <p:nvPr>
            <p:ph type="ftr" sz="quarter" idx="11"/>
          </p:nvPr>
        </p:nvSpPr>
        <p:spPr/>
        <p:txBody>
          <a:bodyPr/>
          <a:lstStyle/>
          <a:p>
            <a:r>
              <a:rPr lang="en-US" dirty="0"/>
              <a:t>© LPdF</a:t>
            </a:r>
          </a:p>
        </p:txBody>
      </p:sp>
      <p:sp>
        <p:nvSpPr>
          <p:cNvPr id="3" name="Slide Number Placeholder 2"/>
          <p:cNvSpPr>
            <a:spLocks noGrp="1"/>
          </p:cNvSpPr>
          <p:nvPr>
            <p:ph type="sldNum" sz="quarter" idx="12"/>
          </p:nvPr>
        </p:nvSpPr>
        <p:spPr/>
        <p:txBody>
          <a:bodyPr/>
          <a:lstStyle/>
          <a:p>
            <a:fld id="{BD266BE7-899D-4075-917F-DBDE33B6B692}" type="slidenum">
              <a:rPr lang="en-US" smtClean="0"/>
              <a:pPr/>
              <a:t>89</a:t>
            </a:fld>
            <a:endParaRPr lang="en-US" dirty="0"/>
          </a:p>
        </p:txBody>
      </p:sp>
    </p:spTree>
    <p:extLst>
      <p:ext uri="{BB962C8B-B14F-4D97-AF65-F5344CB8AC3E}">
        <p14:creationId xmlns:p14="http://schemas.microsoft.com/office/powerpoint/2010/main" val="2182894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pPr algn="r"/>
            <a:r>
              <a:rPr lang="en-US" dirty="0">
                <a:solidFill>
                  <a:schemeClr val="tx1"/>
                </a:solidFill>
                <a:latin typeface="Arial Black" panose="020B0A04020102020204" pitchFamily="34" charset="0"/>
              </a:rPr>
              <a:t>2010</a:t>
            </a:r>
          </a:p>
        </p:txBody>
      </p:sp>
      <p:sp>
        <p:nvSpPr>
          <p:cNvPr id="2" name="Content Placeholder 1"/>
          <p:cNvSpPr>
            <a:spLocks noGrp="1"/>
          </p:cNvSpPr>
          <p:nvPr>
            <p:ph idx="1"/>
          </p:nvPr>
        </p:nvSpPr>
        <p:spPr>
          <a:xfrm>
            <a:off x="457200" y="2221528"/>
            <a:ext cx="8229600" cy="4525963"/>
          </a:xfrm>
        </p:spPr>
        <p:txBody>
          <a:bodyPr>
            <a:normAutofit/>
          </a:bodyPr>
          <a:lstStyle/>
          <a:p>
            <a:r>
              <a:rPr lang="en-US" sz="3600" dirty="0"/>
              <a:t>Critical readers</a:t>
            </a:r>
          </a:p>
          <a:p>
            <a:r>
              <a:rPr lang="en-US" sz="3600" dirty="0"/>
              <a:t>Thoughtfully engaged with literary and informational texts</a:t>
            </a:r>
          </a:p>
          <a:p>
            <a:r>
              <a:rPr lang="en-US" sz="3600" dirty="0"/>
              <a:t>Cogent reasoning skills</a:t>
            </a:r>
          </a:p>
          <a:p>
            <a:r>
              <a:rPr lang="en-US" sz="3600" dirty="0"/>
              <a:t>Deliberate use of evidence</a:t>
            </a:r>
          </a:p>
          <a:p>
            <a:r>
              <a:rPr lang="en-US" sz="3600" dirty="0"/>
              <a:t>Responsible citizens</a:t>
            </a:r>
          </a:p>
          <a:p>
            <a:endParaRPr lang="en-US" dirty="0"/>
          </a:p>
        </p:txBody>
      </p:sp>
      <p:sp>
        <p:nvSpPr>
          <p:cNvPr id="3" name="Footer Placeholder 2"/>
          <p:cNvSpPr>
            <a:spLocks noGrp="1"/>
          </p:cNvSpPr>
          <p:nvPr>
            <p:ph type="ftr" sz="quarter" idx="11"/>
          </p:nvPr>
        </p:nvSpPr>
        <p:spPr/>
        <p:txBody>
          <a:bodyPr/>
          <a:lstStyle/>
          <a:p>
            <a:r>
              <a:rPr lang="en-US" dirty="0"/>
              <a:t>© LPdF</a:t>
            </a:r>
          </a:p>
        </p:txBody>
      </p:sp>
      <p:sp>
        <p:nvSpPr>
          <p:cNvPr id="5" name="Slide Number Placeholder 4"/>
          <p:cNvSpPr>
            <a:spLocks noGrp="1"/>
          </p:cNvSpPr>
          <p:nvPr>
            <p:ph type="sldNum" sz="quarter" idx="12"/>
          </p:nvPr>
        </p:nvSpPr>
        <p:spPr/>
        <p:txBody>
          <a:bodyPr/>
          <a:lstStyle/>
          <a:p>
            <a:pPr>
              <a:defRPr/>
            </a:pPr>
            <a:fld id="{FFBCDCC1-03B1-46A2-9A8C-C40CE598E7E6}" type="slidenum">
              <a:rPr lang="en-US" altLang="zh-CN" smtClean="0">
                <a:solidFill>
                  <a:srgbClr val="FFFFFF">
                    <a:tint val="75000"/>
                  </a:srgbClr>
                </a:solidFill>
              </a:rPr>
              <a:pPr>
                <a:defRPr/>
              </a:pPr>
              <a:t>9</a:t>
            </a:fld>
            <a:endParaRPr lang="en-US" altLang="zh-CN" dirty="0">
              <a:solidFill>
                <a:srgbClr val="FFFFFF">
                  <a:tint val="75000"/>
                </a:srgbClr>
              </a:solidFill>
            </a:endParaRPr>
          </a:p>
        </p:txBody>
      </p:sp>
      <p:pic>
        <p:nvPicPr>
          <p:cNvPr id="2050" name="Picture 2" descr="http://www.pcssd.org/assets/Common_Core_State_Standards_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8649" y="502510"/>
            <a:ext cx="5260115" cy="15548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938737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  Identify classroom challenges</a:t>
            </a:r>
            <a:br>
              <a:rPr lang="en-US" dirty="0"/>
            </a:br>
            <a:endParaRPr lang="en-US" dirty="0"/>
          </a:p>
        </p:txBody>
      </p:sp>
      <p:sp>
        <p:nvSpPr>
          <p:cNvPr id="3" name="Content Placeholder 2"/>
          <p:cNvSpPr>
            <a:spLocks noGrp="1"/>
          </p:cNvSpPr>
          <p:nvPr>
            <p:ph sz="half" idx="1"/>
          </p:nvPr>
        </p:nvSpPr>
        <p:spPr/>
        <p:txBody>
          <a:bodyPr>
            <a:normAutofit/>
          </a:bodyPr>
          <a:lstStyle/>
          <a:p>
            <a:r>
              <a:rPr lang="en-US" sz="3200" dirty="0"/>
              <a:t>Secure teacher input</a:t>
            </a:r>
          </a:p>
          <a:p>
            <a:r>
              <a:rPr lang="en-US" sz="3200" dirty="0"/>
              <a:t>Complete classroom observation</a:t>
            </a:r>
          </a:p>
          <a:p>
            <a:r>
              <a:rPr lang="en-US" sz="3200" dirty="0"/>
              <a:t>Review instructional materials</a:t>
            </a:r>
          </a:p>
        </p:txBody>
      </p:sp>
      <p:sp>
        <p:nvSpPr>
          <p:cNvPr id="4" name="Content Placeholder 3"/>
          <p:cNvSpPr>
            <a:spLocks noGrp="1"/>
          </p:cNvSpPr>
          <p:nvPr>
            <p:ph sz="half" idx="2"/>
          </p:nvPr>
        </p:nvSpPr>
        <p:spPr/>
        <p:txBody>
          <a:bodyPr>
            <a:normAutofit/>
          </a:bodyPr>
          <a:lstStyle/>
          <a:p>
            <a:r>
              <a:rPr lang="en-US" sz="2900" dirty="0"/>
              <a:t>Linguistic complexity</a:t>
            </a:r>
          </a:p>
          <a:p>
            <a:r>
              <a:rPr lang="en-US" sz="2900" dirty="0"/>
              <a:t>Receptive and expressive communication expectations</a:t>
            </a:r>
          </a:p>
          <a:p>
            <a:r>
              <a:rPr lang="en-US" sz="2900" dirty="0"/>
              <a:t>Metalinguistic expectations</a:t>
            </a:r>
          </a:p>
          <a:p>
            <a:r>
              <a:rPr lang="en-US" sz="2900" dirty="0"/>
              <a:t>Auditory and visual environments</a:t>
            </a:r>
          </a:p>
        </p:txBody>
      </p:sp>
      <p:sp>
        <p:nvSpPr>
          <p:cNvPr id="5" name="Footer Placeholder 4"/>
          <p:cNvSpPr>
            <a:spLocks noGrp="1"/>
          </p:cNvSpPr>
          <p:nvPr>
            <p:ph type="ftr" sz="quarter" idx="11"/>
          </p:nvPr>
        </p:nvSpPr>
        <p:spPr/>
        <p:txBody>
          <a:bodyPr/>
          <a:lstStyle/>
          <a:p>
            <a:r>
              <a:rPr lang="en-US" dirty="0"/>
              <a:t>© LPdF</a:t>
            </a:r>
          </a:p>
        </p:txBody>
      </p:sp>
      <p:sp>
        <p:nvSpPr>
          <p:cNvPr id="6" name="Slide Number Placeholder 5"/>
          <p:cNvSpPr>
            <a:spLocks noGrp="1"/>
          </p:cNvSpPr>
          <p:nvPr>
            <p:ph type="sldNum" sz="quarter" idx="12"/>
          </p:nvPr>
        </p:nvSpPr>
        <p:spPr/>
        <p:txBody>
          <a:bodyPr/>
          <a:lstStyle/>
          <a:p>
            <a:fld id="{B3BB3716-B0B6-4F9A-A22D-D68ECC02E5E1}" type="slidenum">
              <a:rPr lang="en-US" smtClean="0"/>
              <a:pPr/>
              <a:t>90</a:t>
            </a:fld>
            <a:endParaRPr lang="en-US" dirty="0"/>
          </a:p>
        </p:txBody>
      </p:sp>
    </p:spTree>
    <p:extLst>
      <p:ext uri="{BB962C8B-B14F-4D97-AF65-F5344CB8AC3E}">
        <p14:creationId xmlns:p14="http://schemas.microsoft.com/office/powerpoint/2010/main" val="51075415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Design intervention</a:t>
            </a:r>
          </a:p>
        </p:txBody>
      </p:sp>
      <p:sp>
        <p:nvSpPr>
          <p:cNvPr id="3" name="Content Placeholder 2"/>
          <p:cNvSpPr>
            <a:spLocks noGrp="1"/>
          </p:cNvSpPr>
          <p:nvPr>
            <p:ph idx="1"/>
          </p:nvPr>
        </p:nvSpPr>
        <p:spPr/>
        <p:txBody>
          <a:bodyPr>
            <a:normAutofit/>
          </a:bodyPr>
          <a:lstStyle/>
          <a:p>
            <a:r>
              <a:rPr lang="en-US" sz="3600" dirty="0"/>
              <a:t>Goal is to facilitate student’s acquisition of the standards</a:t>
            </a:r>
          </a:p>
          <a:p>
            <a:r>
              <a:rPr lang="en-US" sz="3600" dirty="0"/>
              <a:t>Collaborate with teachers to support transfer of skills to general curriculum</a:t>
            </a:r>
          </a:p>
        </p:txBody>
      </p:sp>
      <p:sp>
        <p:nvSpPr>
          <p:cNvPr id="4" name="Footer Placeholder 3"/>
          <p:cNvSpPr>
            <a:spLocks noGrp="1"/>
          </p:cNvSpPr>
          <p:nvPr>
            <p:ph type="ftr" sz="quarter" idx="11"/>
          </p:nvPr>
        </p:nvSpPr>
        <p:spPr/>
        <p:txBody>
          <a:bodyPr/>
          <a:lstStyle/>
          <a:p>
            <a:r>
              <a:rPr lang="en-US" dirty="0"/>
              <a:t>© LPdF</a:t>
            </a:r>
          </a:p>
        </p:txBody>
      </p:sp>
      <p:sp>
        <p:nvSpPr>
          <p:cNvPr id="5" name="Slide Number Placeholder 4"/>
          <p:cNvSpPr>
            <a:spLocks noGrp="1"/>
          </p:cNvSpPr>
          <p:nvPr>
            <p:ph type="sldNum" sz="quarter" idx="12"/>
          </p:nvPr>
        </p:nvSpPr>
        <p:spPr/>
        <p:txBody>
          <a:bodyPr/>
          <a:lstStyle/>
          <a:p>
            <a:fld id="{B3BB3716-B0B6-4F9A-A22D-D68ECC02E5E1}" type="slidenum">
              <a:rPr lang="en-US" smtClean="0"/>
              <a:pPr/>
              <a:t>91</a:t>
            </a:fld>
            <a:endParaRPr lang="en-US" dirty="0"/>
          </a:p>
        </p:txBody>
      </p:sp>
    </p:spTree>
    <p:extLst>
      <p:ext uri="{BB962C8B-B14F-4D97-AF65-F5344CB8AC3E}">
        <p14:creationId xmlns:p14="http://schemas.microsoft.com/office/powerpoint/2010/main" val="248209517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endParaRPr lang="en-US" dirty="0"/>
          </a:p>
        </p:txBody>
      </p:sp>
      <p:sp>
        <p:nvSpPr>
          <p:cNvPr id="281603" name="Rectangle 3"/>
          <p:cNvSpPr>
            <a:spLocks noGrp="1" noChangeArrowheads="1"/>
          </p:cNvSpPr>
          <p:nvPr>
            <p:ph idx="1"/>
          </p:nvPr>
        </p:nvSpPr>
        <p:spPr/>
        <p:txBody>
          <a:bodyPr>
            <a:normAutofit/>
          </a:bodyPr>
          <a:lstStyle/>
          <a:p>
            <a:pPr>
              <a:buNone/>
            </a:pPr>
            <a:r>
              <a:rPr lang="en-US" sz="4000" dirty="0">
                <a:solidFill>
                  <a:schemeClr val="tx1"/>
                </a:solidFill>
              </a:rPr>
              <a:t>Evidence of student understanding is revealed when students apply (transfer) knowledge in authentic contexts.</a:t>
            </a:r>
          </a:p>
          <a:p>
            <a:pPr lvl="4"/>
            <a:r>
              <a:rPr lang="en-US" sz="3100" dirty="0">
                <a:solidFill>
                  <a:schemeClr val="tx1"/>
                </a:solidFill>
              </a:rPr>
              <a:t> Tomlinson &amp;  McTighe (2006)</a:t>
            </a:r>
          </a:p>
        </p:txBody>
      </p:sp>
      <p:sp>
        <p:nvSpPr>
          <p:cNvPr id="10" name="Text Placeholder 9"/>
          <p:cNvSpPr>
            <a:spLocks noGrp="1"/>
          </p:cNvSpPr>
          <p:nvPr>
            <p:ph type="body" sz="half" idx="2"/>
          </p:nvPr>
        </p:nvSpPr>
        <p:spPr/>
        <p:txBody>
          <a:bodyPr/>
          <a:lstStyle/>
          <a:p>
            <a:endParaRPr lang="en-US" dirty="0"/>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DFDCB7"/>
                </a:solidFill>
                <a:effectLst/>
                <a:uLnTx/>
                <a:uFillTx/>
                <a:latin typeface="Corbel" panose="020B0503020204020204"/>
                <a:ea typeface="+mn-ea"/>
                <a:cs typeface="+mn-cs"/>
              </a:rPr>
              <a:t>© LPdF</a:t>
            </a: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0FECA1-8F52-4428-8D50-2DEEAED9E31A}" type="slidenum">
              <a:rPr kumimoji="0" lang="en-US" sz="9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900" b="0" i="0" u="none" strike="noStrike" kern="1200" cap="none" spc="0" normalizeH="0" baseline="0" noProof="0" dirty="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pic>
        <p:nvPicPr>
          <p:cNvPr id="13315" name="Picture 3" descr="C:\Users\powerdefurea\AppData\Local\Microsoft\Windows\Temporary Internet Files\Content.IE5\3U8MVZVD\MP900408982[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2171700"/>
            <a:ext cx="2971800"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9744302"/>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18" t="13303" r="675" b="3934"/>
          <a:stretch/>
        </p:blipFill>
        <p:spPr>
          <a:xfrm>
            <a:off x="679862" y="1433945"/>
            <a:ext cx="7784276" cy="3990110"/>
          </a:xfrm>
          <a:prstGeom prst="rect">
            <a:avLst/>
          </a:prstGeom>
        </p:spPr>
      </p:pic>
    </p:spTree>
    <p:extLst>
      <p:ext uri="{BB962C8B-B14F-4D97-AF65-F5344CB8AC3E}">
        <p14:creationId xmlns:p14="http://schemas.microsoft.com/office/powerpoint/2010/main" val="249881274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wrap="square">
            <a:normAutofit fontScale="90000"/>
          </a:bodyPr>
          <a:lstStyle/>
          <a:p>
            <a:r>
              <a:rPr lang="en-US" dirty="0"/>
              <a:t>Application to case studies</a:t>
            </a:r>
          </a:p>
        </p:txBody>
      </p:sp>
      <p:sp>
        <p:nvSpPr>
          <p:cNvPr id="8" name="Subtitle 7"/>
          <p:cNvSpPr>
            <a:spLocks noGrp="1"/>
          </p:cNvSpPr>
          <p:nvPr>
            <p:ph type="subTitle" idx="1"/>
          </p:nvPr>
        </p:nvSpPr>
        <p:spPr/>
        <p:txBody>
          <a:bodyPr/>
          <a:lstStyle/>
          <a:p>
            <a:endParaRPr lang="en-US" dirty="0"/>
          </a:p>
        </p:txBody>
      </p:sp>
      <p:sp>
        <p:nvSpPr>
          <p:cNvPr id="2" name="Footer Placeholder 1"/>
          <p:cNvSpPr>
            <a:spLocks noGrp="1"/>
          </p:cNvSpPr>
          <p:nvPr>
            <p:ph type="ftr" sz="quarter" idx="11"/>
          </p:nvPr>
        </p:nvSpPr>
        <p:spPr/>
        <p:txBody>
          <a:bodyPr/>
          <a:lstStyle/>
          <a:p>
            <a:r>
              <a:rPr lang="en-US" dirty="0"/>
              <a:t>© LPdF</a:t>
            </a:r>
          </a:p>
        </p:txBody>
      </p:sp>
      <p:sp>
        <p:nvSpPr>
          <p:cNvPr id="3" name="Slide Number Placeholder 2"/>
          <p:cNvSpPr>
            <a:spLocks noGrp="1"/>
          </p:cNvSpPr>
          <p:nvPr>
            <p:ph type="sldNum" sz="quarter" idx="12"/>
          </p:nvPr>
        </p:nvSpPr>
        <p:spPr/>
        <p:txBody>
          <a:bodyPr/>
          <a:lstStyle/>
          <a:p>
            <a:fld id="{B3BB3716-B0B6-4F9A-A22D-D68ECC02E5E1}" type="slidenum">
              <a:rPr lang="en-US" smtClean="0"/>
              <a:pPr/>
              <a:t>94</a:t>
            </a:fld>
            <a:endParaRPr lang="en-US" dirty="0"/>
          </a:p>
        </p:txBody>
      </p:sp>
    </p:spTree>
    <p:extLst>
      <p:ext uri="{BB962C8B-B14F-4D97-AF65-F5344CB8AC3E}">
        <p14:creationId xmlns:p14="http://schemas.microsoft.com/office/powerpoint/2010/main" val="405832017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Calibri" panose="020F0502020204030204" pitchFamily="34" charset="0"/>
              </a:rPr>
              <a:t>Case Study:  Child with Language Impairment </a:t>
            </a:r>
          </a:p>
        </p:txBody>
      </p:sp>
      <p:sp>
        <p:nvSpPr>
          <p:cNvPr id="3" name="Content Placeholder 2"/>
          <p:cNvSpPr>
            <a:spLocks noGrp="1"/>
          </p:cNvSpPr>
          <p:nvPr>
            <p:ph idx="1"/>
          </p:nvPr>
        </p:nvSpPr>
        <p:spPr/>
        <p:txBody>
          <a:bodyPr/>
          <a:lstStyle/>
          <a:p>
            <a:r>
              <a:rPr lang="en-US" sz="2800" dirty="0"/>
              <a:t>Joe is a fourth grader who has received speech-language services since preschool years and has made great progress, yet continues to have a vocabulary deficit.</a:t>
            </a:r>
          </a:p>
          <a:p>
            <a:endParaRPr lang="en-US" dirty="0">
              <a:solidFill>
                <a:srgbClr val="00B050"/>
              </a:solidFill>
            </a:endParaRPr>
          </a:p>
        </p:txBody>
      </p:sp>
      <p:sp>
        <p:nvSpPr>
          <p:cNvPr id="4" name="Footer Placeholder 3"/>
          <p:cNvSpPr>
            <a:spLocks noGrp="1"/>
          </p:cNvSpPr>
          <p:nvPr>
            <p:ph type="ftr" sz="quarter" idx="11"/>
          </p:nvPr>
        </p:nvSpPr>
        <p:spPr/>
        <p:txBody>
          <a:bodyPr/>
          <a:lstStyle/>
          <a:p>
            <a:r>
              <a:rPr lang="en-US" dirty="0"/>
              <a:t>© LPdF</a:t>
            </a:r>
          </a:p>
        </p:txBody>
      </p:sp>
      <p:sp>
        <p:nvSpPr>
          <p:cNvPr id="5" name="Slide Number Placeholder 4"/>
          <p:cNvSpPr>
            <a:spLocks noGrp="1"/>
          </p:cNvSpPr>
          <p:nvPr>
            <p:ph type="sldNum" sz="quarter" idx="12"/>
          </p:nvPr>
        </p:nvSpPr>
        <p:spPr/>
        <p:txBody>
          <a:bodyPr/>
          <a:lstStyle/>
          <a:p>
            <a:fld id="{43C41FDA-D8FE-4914-8EEC-B87B41E4F590}" type="slidenum">
              <a:rPr lang="en-US" smtClean="0">
                <a:solidFill>
                  <a:srgbClr val="FFFFFF">
                    <a:tint val="75000"/>
                  </a:srgbClr>
                </a:solidFill>
              </a:rPr>
              <a:pPr/>
              <a:t>95</a:t>
            </a:fld>
            <a:endParaRPr lang="en-US" dirty="0">
              <a:solidFill>
                <a:srgbClr val="FFFFFF">
                  <a:tint val="75000"/>
                </a:srgbClr>
              </a:solidFill>
            </a:endParaRPr>
          </a:p>
        </p:txBody>
      </p:sp>
    </p:spTree>
    <p:extLst>
      <p:ext uri="{BB962C8B-B14F-4D97-AF65-F5344CB8AC3E}">
        <p14:creationId xmlns:p14="http://schemas.microsoft.com/office/powerpoint/2010/main" val="327601662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tx1"/>
                </a:solidFill>
                <a:latin typeface="Calibri" panose="020F0502020204030204" pitchFamily="34" charset="0"/>
                <a:ea typeface="Calibri"/>
                <a:cs typeface="Times New Roman"/>
              </a:rPr>
              <a:t>Step 1: </a:t>
            </a:r>
            <a:br>
              <a:rPr lang="en-US" dirty="0">
                <a:solidFill>
                  <a:schemeClr val="tx1"/>
                </a:solidFill>
                <a:latin typeface="Calibri" panose="020F0502020204030204" pitchFamily="34" charset="0"/>
                <a:ea typeface="Calibri"/>
                <a:cs typeface="Times New Roman"/>
              </a:rPr>
            </a:br>
            <a:r>
              <a:rPr lang="en-US" dirty="0">
                <a:solidFill>
                  <a:schemeClr val="tx1"/>
                </a:solidFill>
                <a:latin typeface="Calibri" panose="020F0502020204030204" pitchFamily="34" charset="0"/>
                <a:ea typeface="Calibri"/>
                <a:cs typeface="Times New Roman"/>
              </a:rPr>
              <a:t>Review the Standards</a:t>
            </a:r>
            <a:endParaRPr lang="en-US" dirty="0">
              <a:solidFill>
                <a:schemeClr val="tx1"/>
              </a:solidFill>
              <a:latin typeface="Calibri" panose="020F0502020204030204" pitchFamily="34" charset="0"/>
            </a:endParaRPr>
          </a:p>
        </p:txBody>
      </p:sp>
      <p:sp>
        <p:nvSpPr>
          <p:cNvPr id="3" name="Content Placeholder 2"/>
          <p:cNvSpPr>
            <a:spLocks noGrp="1"/>
          </p:cNvSpPr>
          <p:nvPr>
            <p:ph idx="1"/>
          </p:nvPr>
        </p:nvSpPr>
        <p:spPr/>
        <p:txBody>
          <a:bodyPr>
            <a:normAutofit/>
          </a:bodyPr>
          <a:lstStyle/>
          <a:p>
            <a:pPr marL="342900" lvl="1" indent="0">
              <a:buNone/>
            </a:pPr>
            <a:r>
              <a:rPr lang="en-US" sz="2800" dirty="0"/>
              <a:t>Determine or clarify the meaning of unknown and multiple-meaning words and phrases based on grade 4 reading and content</a:t>
            </a:r>
          </a:p>
          <a:p>
            <a:pPr lvl="2"/>
            <a:r>
              <a:rPr lang="en-US" sz="2800" dirty="0"/>
              <a:t>a.  Use context as a clue to meaning (e.g., definitions, examples or restatements in the text)</a:t>
            </a:r>
          </a:p>
          <a:p>
            <a:pPr lvl="2"/>
            <a:r>
              <a:rPr lang="en-US" sz="2800" dirty="0"/>
              <a:t>b. Use common, grade-appropriate Greek and Latin affixes and roots as clues to the meaning </a:t>
            </a:r>
          </a:p>
          <a:p>
            <a:pPr lvl="2"/>
            <a:endParaRPr lang="en-US" sz="2400" dirty="0"/>
          </a:p>
        </p:txBody>
      </p:sp>
      <p:sp>
        <p:nvSpPr>
          <p:cNvPr id="4" name="Footer Placeholder 3"/>
          <p:cNvSpPr>
            <a:spLocks noGrp="1"/>
          </p:cNvSpPr>
          <p:nvPr>
            <p:ph type="ftr" sz="quarter" idx="11"/>
          </p:nvPr>
        </p:nvSpPr>
        <p:spPr/>
        <p:txBody>
          <a:bodyPr/>
          <a:lstStyle/>
          <a:p>
            <a:r>
              <a:rPr lang="en-US" dirty="0"/>
              <a:t>© LPdF</a:t>
            </a:r>
          </a:p>
        </p:txBody>
      </p:sp>
      <p:sp>
        <p:nvSpPr>
          <p:cNvPr id="5" name="Slide Number Placeholder 4"/>
          <p:cNvSpPr>
            <a:spLocks noGrp="1"/>
          </p:cNvSpPr>
          <p:nvPr>
            <p:ph type="sldNum" sz="quarter" idx="12"/>
          </p:nvPr>
        </p:nvSpPr>
        <p:spPr/>
        <p:txBody>
          <a:bodyPr/>
          <a:lstStyle/>
          <a:p>
            <a:fld id="{43C41FDA-D8FE-4914-8EEC-B87B41E4F590}" type="slidenum">
              <a:rPr lang="en-US" smtClean="0">
                <a:solidFill>
                  <a:srgbClr val="FFFFFF">
                    <a:tint val="75000"/>
                  </a:srgbClr>
                </a:solidFill>
              </a:rPr>
              <a:pPr/>
              <a:t>96</a:t>
            </a:fld>
            <a:endParaRPr lang="en-US" dirty="0">
              <a:solidFill>
                <a:srgbClr val="FFFFFF">
                  <a:tint val="75000"/>
                </a:srgbClr>
              </a:solidFill>
            </a:endParaRPr>
          </a:p>
        </p:txBody>
      </p:sp>
    </p:spTree>
    <p:extLst>
      <p:ext uri="{BB962C8B-B14F-4D97-AF65-F5344CB8AC3E}">
        <p14:creationId xmlns:p14="http://schemas.microsoft.com/office/powerpoint/2010/main" val="279517116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solidFill>
                  <a:schemeClr val="tx1"/>
                </a:solidFill>
                <a:latin typeface="Calibri" panose="020F0502020204030204" pitchFamily="34" charset="0"/>
              </a:rPr>
              <a:t>Step 1:  Review preceding grade levels</a:t>
            </a:r>
          </a:p>
        </p:txBody>
      </p:sp>
      <p:sp>
        <p:nvSpPr>
          <p:cNvPr id="2" name="Content Placeholder 1"/>
          <p:cNvSpPr>
            <a:spLocks noGrp="1"/>
          </p:cNvSpPr>
          <p:nvPr>
            <p:ph idx="1"/>
          </p:nvPr>
        </p:nvSpPr>
        <p:spPr/>
        <p:txBody>
          <a:bodyPr>
            <a:normAutofit/>
          </a:bodyPr>
          <a:lstStyle/>
          <a:p>
            <a:pPr marL="45720" indent="0">
              <a:buNone/>
            </a:pPr>
            <a:r>
              <a:rPr lang="en-US" sz="3200" dirty="0"/>
              <a:t>Context:</a:t>
            </a:r>
          </a:p>
          <a:p>
            <a:pPr>
              <a:buFont typeface="Arial" panose="020B0604020202020204" pitchFamily="34" charset="0"/>
              <a:buChar char="•"/>
            </a:pPr>
            <a:r>
              <a:rPr lang="en-US" sz="3200" dirty="0"/>
              <a:t>G4:  definitions, examples, or restatements in text</a:t>
            </a:r>
          </a:p>
          <a:p>
            <a:pPr>
              <a:buFont typeface="Arial" panose="020B0604020202020204" pitchFamily="34" charset="0"/>
              <a:buChar char="•"/>
            </a:pPr>
            <a:r>
              <a:rPr lang="en-US" sz="3200" dirty="0"/>
              <a:t>G3, G2, G1: sentence-level context</a:t>
            </a:r>
          </a:p>
        </p:txBody>
      </p:sp>
      <p:sp>
        <p:nvSpPr>
          <p:cNvPr id="3" name="Footer Placeholder 2"/>
          <p:cNvSpPr>
            <a:spLocks noGrp="1"/>
          </p:cNvSpPr>
          <p:nvPr>
            <p:ph type="ftr" sz="quarter" idx="11"/>
          </p:nvPr>
        </p:nvSpPr>
        <p:spPr/>
        <p:txBody>
          <a:bodyPr/>
          <a:lstStyle/>
          <a:p>
            <a:r>
              <a:rPr lang="en-US" dirty="0"/>
              <a:t>© LPdF</a:t>
            </a:r>
          </a:p>
        </p:txBody>
      </p:sp>
      <p:sp>
        <p:nvSpPr>
          <p:cNvPr id="4" name="Slide Number Placeholder 3"/>
          <p:cNvSpPr>
            <a:spLocks noGrp="1"/>
          </p:cNvSpPr>
          <p:nvPr>
            <p:ph type="sldNum" sz="quarter" idx="12"/>
          </p:nvPr>
        </p:nvSpPr>
        <p:spPr/>
        <p:txBody>
          <a:bodyPr/>
          <a:lstStyle/>
          <a:p>
            <a:fld id="{43C41FDA-D8FE-4914-8EEC-B87B41E4F590}" type="slidenum">
              <a:rPr lang="en-US" smtClean="0">
                <a:solidFill>
                  <a:srgbClr val="FFFFFF">
                    <a:tint val="75000"/>
                  </a:srgbClr>
                </a:solidFill>
              </a:rPr>
              <a:pPr/>
              <a:t>97</a:t>
            </a:fld>
            <a:endParaRPr lang="en-US" dirty="0">
              <a:solidFill>
                <a:srgbClr val="FFFFFF">
                  <a:tint val="75000"/>
                </a:srgbClr>
              </a:solidFill>
            </a:endParaRPr>
          </a:p>
        </p:txBody>
      </p:sp>
    </p:spTree>
    <p:extLst>
      <p:ext uri="{BB962C8B-B14F-4D97-AF65-F5344CB8AC3E}">
        <p14:creationId xmlns:p14="http://schemas.microsoft.com/office/powerpoint/2010/main" val="195874124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a:solidFill>
                  <a:schemeClr val="tx1"/>
                </a:solidFill>
                <a:latin typeface="Calibri" panose="020F0502020204030204" pitchFamily="34" charset="0"/>
              </a:rPr>
              <a:t>Preceding grade levels:  affixes &amp; roots</a:t>
            </a:r>
          </a:p>
        </p:txBody>
      </p:sp>
      <p:sp>
        <p:nvSpPr>
          <p:cNvPr id="2" name="Content Placeholder 1"/>
          <p:cNvSpPr>
            <a:spLocks noGrp="1"/>
          </p:cNvSpPr>
          <p:nvPr>
            <p:ph idx="1"/>
          </p:nvPr>
        </p:nvSpPr>
        <p:spPr>
          <a:xfrm>
            <a:off x="380999" y="1600200"/>
            <a:ext cx="8407893" cy="4800600"/>
          </a:xfrm>
        </p:spPr>
        <p:txBody>
          <a:bodyPr>
            <a:normAutofit/>
          </a:bodyPr>
          <a:lstStyle/>
          <a:p>
            <a:r>
              <a:rPr lang="en-US" sz="2300" dirty="0"/>
              <a:t>G4: Common Greek and Latin affixes</a:t>
            </a:r>
          </a:p>
          <a:p>
            <a:pPr lvl="1"/>
            <a:r>
              <a:rPr lang="en-US" sz="2300" dirty="0"/>
              <a:t>e.g., </a:t>
            </a:r>
            <a:r>
              <a:rPr lang="en-US" sz="2300" b="1" dirty="0">
                <a:solidFill>
                  <a:srgbClr val="00B0F0"/>
                </a:solidFill>
              </a:rPr>
              <a:t>telegraph, photograph, autograph</a:t>
            </a:r>
          </a:p>
          <a:p>
            <a:r>
              <a:rPr lang="en-US" sz="2300" dirty="0"/>
              <a:t>G3: Determine meaning when known affix is added</a:t>
            </a:r>
          </a:p>
          <a:p>
            <a:pPr lvl="1"/>
            <a:r>
              <a:rPr lang="en-US" sz="2300" dirty="0"/>
              <a:t>e.g., </a:t>
            </a:r>
            <a:r>
              <a:rPr lang="en-US" sz="2300" b="1" dirty="0">
                <a:solidFill>
                  <a:srgbClr val="00B0F0"/>
                </a:solidFill>
              </a:rPr>
              <a:t>agreeable/disagreeable, care/careless</a:t>
            </a:r>
          </a:p>
          <a:p>
            <a:r>
              <a:rPr lang="en-US" sz="2300" dirty="0"/>
              <a:t>G2:  Determine the meaning when a known prefix is added</a:t>
            </a:r>
          </a:p>
          <a:p>
            <a:pPr lvl="1"/>
            <a:r>
              <a:rPr lang="en-US" sz="2300" dirty="0"/>
              <a:t>e.g., </a:t>
            </a:r>
            <a:r>
              <a:rPr lang="en-US" sz="2300" b="1" dirty="0">
                <a:solidFill>
                  <a:srgbClr val="00B0F0"/>
                </a:solidFill>
              </a:rPr>
              <a:t>happy/unhappy, tell/retell</a:t>
            </a:r>
          </a:p>
          <a:p>
            <a:r>
              <a:rPr lang="en-US" sz="2300" dirty="0"/>
              <a:t>G1:  Use frequently occurring affix/root word as clue to meaning</a:t>
            </a:r>
          </a:p>
          <a:p>
            <a:pPr lvl="1"/>
            <a:r>
              <a:rPr lang="en-US" sz="2300" dirty="0"/>
              <a:t>e.g., </a:t>
            </a:r>
            <a:r>
              <a:rPr lang="en-US" sz="2300" b="1" dirty="0">
                <a:solidFill>
                  <a:srgbClr val="00B0F0"/>
                </a:solidFill>
              </a:rPr>
              <a:t>looks, looked, looking</a:t>
            </a:r>
          </a:p>
          <a:p>
            <a:r>
              <a:rPr lang="en-US" sz="2300" dirty="0"/>
              <a:t>K:  Use most frequently occurring inflections and affixes as clue to meaning</a:t>
            </a:r>
          </a:p>
          <a:p>
            <a:pPr lvl="1"/>
            <a:r>
              <a:rPr lang="en-US" sz="2300" dirty="0"/>
              <a:t>e.g., </a:t>
            </a:r>
            <a:r>
              <a:rPr lang="en-US" sz="2300" b="1" dirty="0">
                <a:solidFill>
                  <a:srgbClr val="00B0F0"/>
                </a:solidFill>
              </a:rPr>
              <a:t>-ed, -s, re-, un-, pre-, -ful, -less</a:t>
            </a:r>
          </a:p>
          <a:p>
            <a:pPr marL="45720" indent="0">
              <a:buNone/>
            </a:pPr>
            <a:endParaRPr lang="en-US" dirty="0"/>
          </a:p>
          <a:p>
            <a:pPr marL="45720" indent="0">
              <a:buNone/>
            </a:pPr>
            <a:endParaRPr lang="en-US" dirty="0"/>
          </a:p>
        </p:txBody>
      </p:sp>
      <p:sp>
        <p:nvSpPr>
          <p:cNvPr id="3" name="Footer Placeholder 2"/>
          <p:cNvSpPr>
            <a:spLocks noGrp="1"/>
          </p:cNvSpPr>
          <p:nvPr>
            <p:ph type="ftr" sz="quarter" idx="11"/>
          </p:nvPr>
        </p:nvSpPr>
        <p:spPr/>
        <p:txBody>
          <a:bodyPr/>
          <a:lstStyle/>
          <a:p>
            <a:r>
              <a:rPr lang="en-US" dirty="0"/>
              <a:t>© LPdF</a:t>
            </a:r>
          </a:p>
        </p:txBody>
      </p:sp>
      <p:sp>
        <p:nvSpPr>
          <p:cNvPr id="4" name="Slide Number Placeholder 3"/>
          <p:cNvSpPr>
            <a:spLocks noGrp="1"/>
          </p:cNvSpPr>
          <p:nvPr>
            <p:ph type="sldNum" sz="quarter" idx="12"/>
          </p:nvPr>
        </p:nvSpPr>
        <p:spPr/>
        <p:txBody>
          <a:bodyPr/>
          <a:lstStyle/>
          <a:p>
            <a:fld id="{43C41FDA-D8FE-4914-8EEC-B87B41E4F590}" type="slidenum">
              <a:rPr lang="en-US" smtClean="0">
                <a:solidFill>
                  <a:srgbClr val="FFFFFF">
                    <a:tint val="75000"/>
                  </a:srgbClr>
                </a:solidFill>
              </a:rPr>
              <a:pPr/>
              <a:t>98</a:t>
            </a:fld>
            <a:endParaRPr lang="en-US" dirty="0">
              <a:solidFill>
                <a:srgbClr val="FFFFFF">
                  <a:tint val="75000"/>
                </a:srgbClr>
              </a:solidFill>
            </a:endParaRPr>
          </a:p>
        </p:txBody>
      </p:sp>
    </p:spTree>
    <p:extLst>
      <p:ext uri="{BB962C8B-B14F-4D97-AF65-F5344CB8AC3E}">
        <p14:creationId xmlns:p14="http://schemas.microsoft.com/office/powerpoint/2010/main" val="1984611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solidFill>
                  <a:schemeClr val="tx1"/>
                </a:solidFill>
                <a:latin typeface="Calibri" panose="020F0502020204030204" pitchFamily="34" charset="0"/>
              </a:rPr>
              <a:t>Step 2:  Analyze needed language skills</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301005121"/>
              </p:ext>
            </p:extLst>
          </p:nvPr>
        </p:nvGraphicFramePr>
        <p:xfrm>
          <a:off x="304800" y="1734064"/>
          <a:ext cx="8407400" cy="4861560"/>
        </p:xfrm>
        <a:graphic>
          <a:graphicData uri="http://schemas.openxmlformats.org/drawingml/2006/table">
            <a:tbl>
              <a:tblPr firstRow="1" bandRow="1">
                <a:tableStyleId>{5C22544A-7EE6-4342-B048-85BDC9FD1C3A}</a:tableStyleId>
              </a:tblPr>
              <a:tblGrid>
                <a:gridCol w="2514600">
                  <a:extLst>
                    <a:ext uri="{9D8B030D-6E8A-4147-A177-3AD203B41FA5}">
                      <a16:colId xmlns:a16="http://schemas.microsoft.com/office/drawing/2014/main" val="20000"/>
                    </a:ext>
                  </a:extLst>
                </a:gridCol>
                <a:gridCol w="5892800">
                  <a:extLst>
                    <a:ext uri="{9D8B030D-6E8A-4147-A177-3AD203B41FA5}">
                      <a16:colId xmlns:a16="http://schemas.microsoft.com/office/drawing/2014/main" val="20001"/>
                    </a:ext>
                  </a:extLst>
                </a:gridCol>
              </a:tblGrid>
              <a:tr h="472440">
                <a:tc>
                  <a:txBody>
                    <a:bodyPr/>
                    <a:lstStyle/>
                    <a:p>
                      <a:r>
                        <a:rPr lang="en-US" sz="2800" dirty="0"/>
                        <a:t>Expectation</a:t>
                      </a:r>
                    </a:p>
                  </a:txBody>
                  <a:tcPr/>
                </a:tc>
                <a:tc>
                  <a:txBody>
                    <a:bodyPr/>
                    <a:lstStyle/>
                    <a:p>
                      <a:r>
                        <a:rPr lang="en-US" sz="2800" dirty="0"/>
                        <a:t>Needed Language Skills</a:t>
                      </a:r>
                    </a:p>
                  </a:txBody>
                  <a:tcPr/>
                </a:tc>
                <a:extLst>
                  <a:ext uri="{0D108BD9-81ED-4DB2-BD59-A6C34878D82A}">
                    <a16:rowId xmlns:a16="http://schemas.microsoft.com/office/drawing/2014/main" val="10000"/>
                  </a:ext>
                </a:extLst>
              </a:tr>
              <a:tr h="370840">
                <a:tc>
                  <a:txBody>
                    <a:bodyPr/>
                    <a:lstStyle/>
                    <a:p>
                      <a:r>
                        <a:rPr lang="en-US" sz="2100" dirty="0"/>
                        <a:t>Use of Context</a:t>
                      </a:r>
                    </a:p>
                  </a:txBody>
                  <a:tcPr/>
                </a:tc>
                <a:tc>
                  <a:txBody>
                    <a:bodyPr/>
                    <a:lstStyle/>
                    <a:p>
                      <a:r>
                        <a:rPr lang="en-US" sz="2100" dirty="0"/>
                        <a:t>Comprehension</a:t>
                      </a:r>
                      <a:r>
                        <a:rPr lang="en-US" sz="2100" baseline="0" dirty="0"/>
                        <a:t> of definition vs. example vs. description</a:t>
                      </a:r>
                    </a:p>
                    <a:p>
                      <a:r>
                        <a:rPr lang="en-US" sz="2100" baseline="0" dirty="0"/>
                        <a:t>Knowledge of syntax to identify part of speech </a:t>
                      </a:r>
                    </a:p>
                    <a:p>
                      <a:endParaRPr lang="en-US" sz="2100" dirty="0"/>
                    </a:p>
                  </a:txBody>
                  <a:tcPr/>
                </a:tc>
                <a:extLst>
                  <a:ext uri="{0D108BD9-81ED-4DB2-BD59-A6C34878D82A}">
                    <a16:rowId xmlns:a16="http://schemas.microsoft.com/office/drawing/2014/main" val="10001"/>
                  </a:ext>
                </a:extLst>
              </a:tr>
              <a:tr h="370840">
                <a:tc>
                  <a:txBody>
                    <a:bodyPr/>
                    <a:lstStyle/>
                    <a:p>
                      <a:r>
                        <a:rPr lang="en-US" sz="2100" dirty="0"/>
                        <a:t>Use of affixes and roots</a:t>
                      </a:r>
                    </a:p>
                  </a:txBody>
                  <a:tcPr/>
                </a:tc>
                <a:tc>
                  <a:txBody>
                    <a:bodyPr/>
                    <a:lstStyle/>
                    <a:p>
                      <a:r>
                        <a:rPr lang="en-US" sz="2100" dirty="0"/>
                        <a:t>Morphological awareness skills:</a:t>
                      </a:r>
                    </a:p>
                    <a:p>
                      <a:pPr marL="285750" indent="-285750">
                        <a:buFontTx/>
                        <a:buChar char="-"/>
                      </a:pPr>
                      <a:r>
                        <a:rPr lang="en-US" sz="2100" dirty="0"/>
                        <a:t>Recognize affixes</a:t>
                      </a:r>
                    </a:p>
                    <a:p>
                      <a:pPr marL="285750" indent="-285750">
                        <a:buFontTx/>
                        <a:buChar char="-"/>
                      </a:pPr>
                      <a:r>
                        <a:rPr lang="en-US" sz="2100" dirty="0"/>
                        <a:t>Isolate the affix from the root</a:t>
                      </a:r>
                    </a:p>
                    <a:p>
                      <a:pPr marL="285750" indent="-285750">
                        <a:buFontTx/>
                        <a:buChar char="-"/>
                      </a:pPr>
                      <a:r>
                        <a:rPr lang="en-US" sz="2100" dirty="0"/>
                        <a:t>Identify morphological constraints (what affixes can</a:t>
                      </a:r>
                      <a:r>
                        <a:rPr lang="en-US" sz="2100" baseline="0" dirty="0"/>
                        <a:t> be joined to what roots; which affixes are prefixes and which are suffixes)</a:t>
                      </a:r>
                    </a:p>
                    <a:p>
                      <a:pPr marL="285750" indent="-285750">
                        <a:buFontTx/>
                        <a:buChar char="-"/>
                      </a:pPr>
                      <a:r>
                        <a:rPr lang="en-US" sz="2100" baseline="0" dirty="0"/>
                        <a:t>Synthesize affix and root</a:t>
                      </a:r>
                    </a:p>
                    <a:p>
                      <a:pPr marL="285750" indent="-285750">
                        <a:buFontTx/>
                        <a:buChar char="-"/>
                      </a:pPr>
                      <a:r>
                        <a:rPr lang="en-US" sz="2100" baseline="0" dirty="0"/>
                        <a:t>Phonological skills to adjust phoneme and stress as new word is produced</a:t>
                      </a:r>
                      <a:endParaRPr lang="en-US" sz="2100" dirty="0"/>
                    </a:p>
                  </a:txBody>
                  <a:tcPr/>
                </a:tc>
                <a:extLst>
                  <a:ext uri="{0D108BD9-81ED-4DB2-BD59-A6C34878D82A}">
                    <a16:rowId xmlns:a16="http://schemas.microsoft.com/office/drawing/2014/main" val="10002"/>
                  </a:ext>
                </a:extLst>
              </a:tr>
            </a:tbl>
          </a:graphicData>
        </a:graphic>
      </p:graphicFrame>
      <p:sp>
        <p:nvSpPr>
          <p:cNvPr id="2" name="Footer Placeholder 1"/>
          <p:cNvSpPr>
            <a:spLocks noGrp="1"/>
          </p:cNvSpPr>
          <p:nvPr>
            <p:ph type="ftr" sz="quarter" idx="11"/>
          </p:nvPr>
        </p:nvSpPr>
        <p:spPr/>
        <p:txBody>
          <a:bodyPr/>
          <a:lstStyle/>
          <a:p>
            <a:r>
              <a:rPr lang="en-US" dirty="0"/>
              <a:t>© LPdF</a:t>
            </a:r>
          </a:p>
        </p:txBody>
      </p:sp>
      <p:sp>
        <p:nvSpPr>
          <p:cNvPr id="4" name="Slide Number Placeholder 3"/>
          <p:cNvSpPr>
            <a:spLocks noGrp="1"/>
          </p:cNvSpPr>
          <p:nvPr>
            <p:ph type="sldNum" sz="quarter" idx="12"/>
          </p:nvPr>
        </p:nvSpPr>
        <p:spPr/>
        <p:txBody>
          <a:bodyPr/>
          <a:lstStyle/>
          <a:p>
            <a:fld id="{43C41FDA-D8FE-4914-8EEC-B87B41E4F590}" type="slidenum">
              <a:rPr lang="en-US" smtClean="0">
                <a:solidFill>
                  <a:srgbClr val="FFFFFF">
                    <a:tint val="75000"/>
                  </a:srgbClr>
                </a:solidFill>
              </a:rPr>
              <a:pPr/>
              <a:t>99</a:t>
            </a:fld>
            <a:endParaRPr lang="en-US" dirty="0">
              <a:solidFill>
                <a:srgbClr val="FFFFFF">
                  <a:tint val="75000"/>
                </a:srgbClr>
              </a:solidFill>
            </a:endParaRPr>
          </a:p>
        </p:txBody>
      </p:sp>
    </p:spTree>
    <p:extLst>
      <p:ext uri="{BB962C8B-B14F-4D97-AF65-F5344CB8AC3E}">
        <p14:creationId xmlns:p14="http://schemas.microsoft.com/office/powerpoint/2010/main" val="134076118"/>
      </p:ext>
    </p:extLst>
  </p:cSld>
  <p:clrMapOvr>
    <a:masterClrMapping/>
  </p:clrMapOvr>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16780</TotalTime>
  <Words>6876</Words>
  <Application>Microsoft Office PowerPoint</Application>
  <PresentationFormat>On-screen Show (4:3)</PresentationFormat>
  <Paragraphs>1262</Paragraphs>
  <Slides>151</Slides>
  <Notes>29</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151</vt:i4>
      </vt:variant>
    </vt:vector>
  </HeadingPairs>
  <TitlesOfParts>
    <vt:vector size="162" baseType="lpstr">
      <vt:lpstr>Arial</vt:lpstr>
      <vt:lpstr>Arial Black</vt:lpstr>
      <vt:lpstr>Calibri</vt:lpstr>
      <vt:lpstr>Candara</vt:lpstr>
      <vt:lpstr>Century Gothic</vt:lpstr>
      <vt:lpstr>Corbel</vt:lpstr>
      <vt:lpstr>PEPPER sans Diacritics</vt:lpstr>
      <vt:lpstr>Tahoma</vt:lpstr>
      <vt:lpstr>Times New Roman</vt:lpstr>
      <vt:lpstr>Wingdings</vt:lpstr>
      <vt:lpstr>Depth</vt:lpstr>
      <vt:lpstr>Aligning the SLP’s work with education standards Lissa Power-deFur, Ph.D., CCC-SLP</vt:lpstr>
      <vt:lpstr>Longwood?</vt:lpstr>
      <vt:lpstr> </vt:lpstr>
      <vt:lpstr>Learning Objectives – Participants will be able to …</vt:lpstr>
      <vt:lpstr>PowerPoint Presentation</vt:lpstr>
      <vt:lpstr>Disclosures</vt:lpstr>
      <vt:lpstr>Purpose of the education standards</vt:lpstr>
      <vt:lpstr>Imagine you have been invited to develop new standards for WVa</vt:lpstr>
      <vt:lpstr>2010</vt:lpstr>
      <vt:lpstr>Source?</vt:lpstr>
      <vt:lpstr>Common standards facilitate education of students in our mobile society and economies of scale in assessments and texts</vt:lpstr>
      <vt:lpstr>45 states adopted in 2010 9 repealed 21 states made revisions </vt:lpstr>
      <vt:lpstr>The standards have high expectations in language arts</vt:lpstr>
      <vt:lpstr>Are the standards appropriate?</vt:lpstr>
      <vt:lpstr>WVa  Standards</vt:lpstr>
      <vt:lpstr>Purpose of WVCCR (WVDOE web site) </vt:lpstr>
      <vt:lpstr>Standards are not curriculum </vt:lpstr>
      <vt:lpstr>PowerPoint Presentation</vt:lpstr>
      <vt:lpstr>PowerPoint Presentation</vt:lpstr>
      <vt:lpstr>PowerPoint Presentation</vt:lpstr>
      <vt:lpstr>Common Core Language Skills</vt:lpstr>
      <vt:lpstr>What about students with disabilities?</vt:lpstr>
      <vt:lpstr>“High-quality, evidence-based, individualized instruction and support services.”</vt:lpstr>
      <vt:lpstr>Students with more severe disabilities</vt:lpstr>
      <vt:lpstr>The standards-based IEP movement fits well with education standards</vt:lpstr>
      <vt:lpstr>However, the standards do not become the IEP goals</vt:lpstr>
      <vt:lpstr>Linguistic expectations of standards </vt:lpstr>
      <vt:lpstr>Speaking and Listening Expectations</vt:lpstr>
      <vt:lpstr>PowerPoint Presentation</vt:lpstr>
      <vt:lpstr>PowerPoint Presentation</vt:lpstr>
      <vt:lpstr>PowerPoint Presentation</vt:lpstr>
      <vt:lpstr>Ponder …</vt:lpstr>
      <vt:lpstr>Language expectations</vt:lpstr>
      <vt:lpstr>Conventions of Standard English</vt:lpstr>
      <vt:lpstr>Verbs</vt:lpstr>
      <vt:lpstr>Pronouns</vt:lpstr>
      <vt:lpstr>Conjunctions and Adverbs</vt:lpstr>
      <vt:lpstr>Vocabulary: Determine &amp; clarify meaning</vt:lpstr>
      <vt:lpstr>“Orally tested vocabulary in G1 was correlated with much later reading comprehension.”   Biemiller (2005)</vt:lpstr>
      <vt:lpstr>Academic Vocabulary</vt:lpstr>
      <vt:lpstr>Larger vocabulary   Larger vocabulary</vt:lpstr>
      <vt:lpstr>“Our best estimate is that there are about 88,500 distinct words” Nagy and Anderson, 1984</vt:lpstr>
      <vt:lpstr>Inflections and roots</vt:lpstr>
      <vt:lpstr>Word analysis defines interrelatedness among words </vt:lpstr>
      <vt:lpstr>Activity  What affixes should you address in intervention?</vt:lpstr>
      <vt:lpstr>Explore word relationships</vt:lpstr>
      <vt:lpstr>Categories found in a Grade 2 text</vt:lpstr>
      <vt:lpstr>Activity:  Categories  How would you support students’ ability to master categories such as sea animals?  Continents?</vt:lpstr>
      <vt:lpstr>Nuances of meaning</vt:lpstr>
      <vt:lpstr>High expectations for mastery of figurative language  (with G3 – 5 examples)</vt:lpstr>
      <vt:lpstr>PowerPoint Presentation</vt:lpstr>
      <vt:lpstr>Activity :  Figurative meaning  Develop a strategy to help students understand any of the figurative language tasks on the prior slides.</vt:lpstr>
      <vt:lpstr>Standards include Tier 1, 2, and 3 vocabulary</vt:lpstr>
      <vt:lpstr>PowerPoint Presentation</vt:lpstr>
      <vt:lpstr>PowerPoint Presentation</vt:lpstr>
      <vt:lpstr>What should be our focus?</vt:lpstr>
      <vt:lpstr>Activity Tier 2 and 3 Words While reviewing the following slides of illustrative words, identify 2 – 3 you can start using in intervention</vt:lpstr>
      <vt:lpstr>Common Tier 2 words  (Marzano &amp; Simms, 2013)</vt:lpstr>
      <vt:lpstr>Tier 3:  Language Arts  (from Marzano and Simms)</vt:lpstr>
      <vt:lpstr>Tier 3 –Math (From Marzano and Simms)</vt:lpstr>
      <vt:lpstr>Tier 3:  Language Arts </vt:lpstr>
      <vt:lpstr>Selecting your target vocabulary</vt:lpstr>
      <vt:lpstr>PowerPoint Presentation</vt:lpstr>
      <vt:lpstr>Remember your students with more significant disabilities </vt:lpstr>
      <vt:lpstr>Let’s review some standards to analyze the language and communication skills needed for success</vt:lpstr>
      <vt:lpstr>K :  Ask and answer questions about unknown words in a text  </vt:lpstr>
      <vt:lpstr>G 3: describe characters in a story and explain how their actions contribute </vt:lpstr>
      <vt:lpstr>G 3: Demonstrate command of the conventions of standard English grammar </vt:lpstr>
      <vt:lpstr>Challenges for children with Speech-Language impairments</vt:lpstr>
      <vt:lpstr> Children with speech-language impairments are at risk for academic progress.    </vt:lpstr>
      <vt:lpstr>PowerPoint Presentation</vt:lpstr>
      <vt:lpstr>PowerPoint Presentation</vt:lpstr>
      <vt:lpstr>A reader who encounters a strange word in print can decode the word to speech.    If it is in the reader’s oral vocabulary, the reader will be able to understand it.    If the word is not in the reader’s oral vocabulary, the reader will have to determine the meaning by other means …   the larger the reader’s vocabulary (either oral or print), the easier it is to make sense of the text. </vt:lpstr>
      <vt:lpstr> </vt:lpstr>
      <vt:lpstr>PowerPoint Presentation</vt:lpstr>
      <vt:lpstr>What are some academic language tasks that will be difficult for children?</vt:lpstr>
      <vt:lpstr>PowerPoint Presentation</vt:lpstr>
      <vt:lpstr>What about children with fluency disorders?</vt:lpstr>
      <vt:lpstr>PowerPoint Presentation</vt:lpstr>
      <vt:lpstr>Analysis model</vt:lpstr>
      <vt:lpstr>Our Language Expertise enables us to identify …</vt:lpstr>
      <vt:lpstr>But we can’t do it without collaborating … </vt:lpstr>
      <vt:lpstr>Standards Analysis and Intervention</vt:lpstr>
      <vt:lpstr>Standards Analysis and Intervention</vt:lpstr>
      <vt:lpstr>1:  Identify the Standards</vt:lpstr>
      <vt:lpstr>PowerPoint Presentation</vt:lpstr>
      <vt:lpstr>2: Identify needed communication skills</vt:lpstr>
      <vt:lpstr>3.  Identify student’s strengths and needs</vt:lpstr>
      <vt:lpstr>Individualize your analysis</vt:lpstr>
      <vt:lpstr>4.  Identify classroom challenges </vt:lpstr>
      <vt:lpstr>5.  Design intervention</vt:lpstr>
      <vt:lpstr>PowerPoint Presentation</vt:lpstr>
      <vt:lpstr>PowerPoint Presentation</vt:lpstr>
      <vt:lpstr>Application to case studies</vt:lpstr>
      <vt:lpstr>Case Study:  Child with Language Impairment </vt:lpstr>
      <vt:lpstr>Step 1:  Review the Standards</vt:lpstr>
      <vt:lpstr>Step 1:  Review preceding grade levels</vt:lpstr>
      <vt:lpstr>Preceding grade levels:  affixes &amp; roots</vt:lpstr>
      <vt:lpstr>Step 2:  Analyze needed language skills</vt:lpstr>
      <vt:lpstr>STEP 3: Analyze child’s current skills</vt:lpstr>
      <vt:lpstr>PowerPoint Presentation</vt:lpstr>
      <vt:lpstr>PowerPoint Presentation</vt:lpstr>
      <vt:lpstr>Step 3: Information from the IEP</vt:lpstr>
      <vt:lpstr>Step 4: Analyze Classroom challenges</vt:lpstr>
      <vt:lpstr>Step 5:  Design Intervention</vt:lpstr>
      <vt:lpstr>PowerPoint Presentation</vt:lpstr>
      <vt:lpstr>Step 5 – Direct Intervention</vt:lpstr>
      <vt:lpstr>STEP 5–Small group in the classroom</vt:lpstr>
      <vt:lpstr>Case Study– K Child with limited intelligibility</vt:lpstr>
      <vt:lpstr>Identify the current standards:  K Phonological Awareness</vt:lpstr>
      <vt:lpstr>Identify the Upcoming Standards:   G1 Phonological Awareness </vt:lpstr>
      <vt:lpstr>Step 2:  Identify the needed communication skills </vt:lpstr>
      <vt:lpstr>Step 3:  Identify current strengths and needs</vt:lpstr>
      <vt:lpstr>Step 4:</vt:lpstr>
      <vt:lpstr>Step 5 </vt:lpstr>
      <vt:lpstr>Case Study:  Student with Autism (with thanks to colleague Peggy Agee)</vt:lpstr>
      <vt:lpstr>Step 1:  Identify the Standards</vt:lpstr>
      <vt:lpstr>PowerPoint Presentation</vt:lpstr>
      <vt:lpstr>Step 2:  Identify needed language and communication skills</vt:lpstr>
      <vt:lpstr>Step 3:  Strengths and Needs</vt:lpstr>
      <vt:lpstr>Step 4:  Classroom challenges</vt:lpstr>
      <vt:lpstr>Step 5 – Design Intervention</vt:lpstr>
      <vt:lpstr>Step 5:  Design Intervention</vt:lpstr>
      <vt:lpstr>Step 5:  Design Intervention</vt:lpstr>
      <vt:lpstr>Collaborative intervention</vt:lpstr>
      <vt:lpstr>“Marzano Strategies”</vt:lpstr>
      <vt:lpstr>Increase in Student Achievement</vt:lpstr>
      <vt:lpstr>Similarities and Differences  (45% gain)</vt:lpstr>
      <vt:lpstr> Compare and contrast Activity</vt:lpstr>
      <vt:lpstr>Paraphrasing is a form of compare and contrast</vt:lpstr>
      <vt:lpstr>Nonlinguistic representation results in 27% gain in learning (Marzano)</vt:lpstr>
      <vt:lpstr>Vocabulary Instruction templates</vt:lpstr>
      <vt:lpstr>Frayer Model </vt:lpstr>
      <vt:lpstr>PowerPoint Presentation</vt:lpstr>
      <vt:lpstr>Rate knowledge of the word</vt:lpstr>
      <vt:lpstr>PowerPoint Presentation</vt:lpstr>
      <vt:lpstr>A Few Content-Specific Examples</vt:lpstr>
      <vt:lpstr>PowerPoint Presentation</vt:lpstr>
      <vt:lpstr>PowerPoint Presentation</vt:lpstr>
      <vt:lpstr>[s] drill using map reading skills and K-2 math/science words (with thanks to Kathleen Sisk)</vt:lpstr>
      <vt:lpstr>Facilitating learning</vt:lpstr>
      <vt:lpstr>Don’t forget classroom accommodations, modifications, and supports</vt:lpstr>
      <vt:lpstr>PowerPoint Presentation</vt:lpstr>
      <vt:lpstr>PowerPoint Presentation</vt:lpstr>
      <vt:lpstr>So  … why should SLPs be engaged with education standards?</vt:lpstr>
      <vt:lpstr>How can we use the standards to explain what we do to educators and parents? </vt:lpstr>
      <vt:lpstr>Resources? ASHA Practice Portal  and Common Core Standards Info http://www.asha.org/SLP/schools/Common-Core-State-Standards/ </vt:lpstr>
      <vt:lpstr>PowerPoint Presentation</vt:lpstr>
      <vt:lpstr>PowerPoint Presentation</vt:lpstr>
      <vt:lpstr>References</vt:lpstr>
      <vt:lpstr>PowerPoint Presentation</vt:lpstr>
    </vt:vector>
  </TitlesOfParts>
  <Company>Longwood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Longwood University</dc:creator>
  <cp:lastModifiedBy>Elizabeth Simmons</cp:lastModifiedBy>
  <cp:revision>592</cp:revision>
  <cp:lastPrinted>2017-10-06T15:30:13Z</cp:lastPrinted>
  <dcterms:created xsi:type="dcterms:W3CDTF">2011-01-20T14:31:20Z</dcterms:created>
  <dcterms:modified xsi:type="dcterms:W3CDTF">2019-04-07T21:55:51Z</dcterms:modified>
</cp:coreProperties>
</file>